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40"/>
  </p:notesMasterIdLst>
  <p:handoutMasterIdLst>
    <p:handoutMasterId r:id="rId41"/>
  </p:handoutMasterIdLst>
  <p:sldIdLst>
    <p:sldId id="306" r:id="rId3"/>
    <p:sldId id="461" r:id="rId4"/>
    <p:sldId id="429" r:id="rId5"/>
    <p:sldId id="474" r:id="rId6"/>
    <p:sldId id="457" r:id="rId7"/>
    <p:sldId id="459" r:id="rId8"/>
    <p:sldId id="458" r:id="rId9"/>
    <p:sldId id="431" r:id="rId10"/>
    <p:sldId id="432" r:id="rId11"/>
    <p:sldId id="433" r:id="rId12"/>
    <p:sldId id="434" r:id="rId13"/>
    <p:sldId id="478" r:id="rId14"/>
    <p:sldId id="435" r:id="rId15"/>
    <p:sldId id="480" r:id="rId16"/>
    <p:sldId id="473" r:id="rId17"/>
    <p:sldId id="448" r:id="rId18"/>
    <p:sldId id="453" r:id="rId19"/>
    <p:sldId id="479" r:id="rId20"/>
    <p:sldId id="472" r:id="rId21"/>
    <p:sldId id="439" r:id="rId22"/>
    <p:sldId id="450" r:id="rId23"/>
    <p:sldId id="451" r:id="rId24"/>
    <p:sldId id="447" r:id="rId25"/>
    <p:sldId id="449" r:id="rId26"/>
    <p:sldId id="446" r:id="rId27"/>
    <p:sldId id="454" r:id="rId28"/>
    <p:sldId id="455" r:id="rId29"/>
    <p:sldId id="481" r:id="rId30"/>
    <p:sldId id="476" r:id="rId31"/>
    <p:sldId id="475" r:id="rId32"/>
    <p:sldId id="463" r:id="rId33"/>
    <p:sldId id="464" r:id="rId34"/>
    <p:sldId id="465" r:id="rId35"/>
    <p:sldId id="466" r:id="rId36"/>
    <p:sldId id="469" r:id="rId37"/>
    <p:sldId id="470" r:id="rId38"/>
    <p:sldId id="467" r:id="rId39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40E96A-D633-4862-A716-C4EF5F69910A}">
          <p14:sldIdLst>
            <p14:sldId id="306"/>
            <p14:sldId id="461"/>
            <p14:sldId id="429"/>
            <p14:sldId id="474"/>
            <p14:sldId id="457"/>
            <p14:sldId id="459"/>
            <p14:sldId id="458"/>
            <p14:sldId id="431"/>
            <p14:sldId id="432"/>
            <p14:sldId id="433"/>
            <p14:sldId id="434"/>
            <p14:sldId id="478"/>
            <p14:sldId id="435"/>
            <p14:sldId id="480"/>
            <p14:sldId id="473"/>
            <p14:sldId id="448"/>
            <p14:sldId id="453"/>
            <p14:sldId id="479"/>
            <p14:sldId id="472"/>
            <p14:sldId id="439"/>
            <p14:sldId id="450"/>
            <p14:sldId id="451"/>
            <p14:sldId id="447"/>
            <p14:sldId id="449"/>
            <p14:sldId id="446"/>
            <p14:sldId id="454"/>
            <p14:sldId id="455"/>
            <p14:sldId id="481"/>
            <p14:sldId id="476"/>
            <p14:sldId id="475"/>
          </p14:sldIdLst>
        </p14:section>
        <p14:section name="Untitled Section" id="{67B67C83-6373-4BAA-AA74-C5F60AD50A50}">
          <p14:sldIdLst>
            <p14:sldId id="463"/>
            <p14:sldId id="464"/>
            <p14:sldId id="465"/>
            <p14:sldId id="466"/>
            <p14:sldId id="469"/>
            <p14:sldId id="470"/>
            <p14:sldId id="4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6699FF"/>
    <a:srgbClr val="FFCC00"/>
    <a:srgbClr val="FFFF00"/>
    <a:srgbClr val="FF00FF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5238" autoAdjust="0"/>
  </p:normalViewPr>
  <p:slideViewPr>
    <p:cSldViewPr>
      <p:cViewPr varScale="1">
        <p:scale>
          <a:sx n="81" d="100"/>
          <a:sy n="81" d="100"/>
        </p:scale>
        <p:origin x="1267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F764-0492-4DF5-B2F2-E5DE887F51F0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77421-149E-4BEE-92CF-6A4CEF98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74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Klepnutím lze upravit styly předlohy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Třetí úroveň</a:t>
            </a:r>
          </a:p>
          <a:p>
            <a:pPr lvl="3"/>
            <a:r>
              <a:rPr lang="en-US" noProof="0"/>
              <a:t>Čtvrtá úroveň</a:t>
            </a:r>
          </a:p>
          <a:p>
            <a:pPr lvl="4"/>
            <a:r>
              <a:rPr lang="en-US" noProof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3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cap="flat"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11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set up this test scene which is filled with </a:t>
            </a:r>
            <a:r>
              <a:rPr lang="en-US" baseline="0" dirty="0"/>
              <a:t>rare, forward scattering fog.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 are two spheres filled with a dense back-scattering medium.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the scene is illuminated almost entirely by caustic lighting.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53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the algorithm comparison, we again consider only transport</a:t>
            </a:r>
            <a:r>
              <a:rPr lang="en-US" baseline="0" dirty="0"/>
              <a:t> in media.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40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here’s how</a:t>
            </a:r>
            <a:r>
              <a:rPr lang="en-US" baseline="0" dirty="0"/>
              <a:t> the previous work does.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point-point estimator, which is equivalent to volumetric photon mapping without ray marching, does a pretty good job at rendering the dense spheres but cannot handle the sparser fog.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point-beam estimator, or the beam radiance estimate, does a much better job at rendering the fog, though it still fairly noisy as you can see in the inset.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beam-beam estimator, or photon beams, provides excellent results for the fog, bug the spheres suffer from some nasty noisy artifacts.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Bidir</a:t>
            </a:r>
            <a:r>
              <a:rPr lang="en-US" baseline="0" dirty="0"/>
              <a:t> handles the fog quite well, though not as well as the photon beams. It produces bad artifacts in the dense spheres because much of the illumination there is essentially a reflected caustic.</a:t>
            </a:r>
          </a:p>
        </p:txBody>
      </p:sp>
    </p:spTree>
    <p:extLst>
      <p:ext uri="{BB962C8B-B14F-4D97-AF65-F5344CB8AC3E}">
        <p14:creationId xmlns:p14="http://schemas.microsoft.com/office/powerpoint/2010/main" val="1866481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go back to the results of the previous work</a:t>
            </a:r>
            <a:r>
              <a:rPr lang="en-US" baseline="0" dirty="0"/>
              <a:t> and 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452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… and let’s start replacing it by the weighted contribution of the individual estimators to our combined</a:t>
            </a:r>
            <a:r>
              <a:rPr lang="en-US" baseline="0" dirty="0"/>
              <a:t> result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PP, PB, BB, BPT.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see that most of the image is made up from the contributions from the point-beam and beam-beam estimators, where the point-beam takes care of rendering the dense, back-scattering spheres, and the beam-beam estimator renders the rarer fog.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Bidirectional path tracing contributes mostly the surface-to-medium transport, which is visible as the blue tint of the right sphere.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36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baseline="0" dirty="0"/>
              <a:t>ur algorithm is able to take the best from the individual techniques to produce a much cleaner image.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307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37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328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1328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Zástupný symbol pro zápatí 23"/>
          <p:cNvSpPr>
            <a:spLocks noGrp="1"/>
          </p:cNvSpPr>
          <p:nvPr>
            <p:ph type="ftr" sz="quarter" idx="11"/>
          </p:nvPr>
        </p:nvSpPr>
        <p:spPr bwMode="auto">
          <a:xfrm>
            <a:off x="1403350" y="6356176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6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Black bkg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328"/>
            <a:ext cx="21336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1328"/>
            <a:ext cx="21336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white">
                    <a:lumMod val="9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Zástupný symbol pro zápatí 23"/>
          <p:cNvSpPr>
            <a:spLocks noGrp="1"/>
          </p:cNvSpPr>
          <p:nvPr>
            <p:ph type="ftr" sz="quarter" idx="11"/>
          </p:nvPr>
        </p:nvSpPr>
        <p:spPr bwMode="auto">
          <a:xfrm>
            <a:off x="1403350" y="6356176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prstClr val="white">
                    <a:lumMod val="95000"/>
                  </a:prstClr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3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887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953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39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10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49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6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00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86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2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4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4232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05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2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1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44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08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77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876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bg-BG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360"/>
            <a:ext cx="7524000" cy="433394"/>
          </a:xfrm>
          <a:prstGeom prst="rect">
            <a:avLst/>
          </a:prstGeom>
        </p:spPr>
        <p:txBody>
          <a:bodyPr lIns="118800" tIns="0" bIns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prstMaterial="dkEdge">
              <a:bevelT w="31750" h="19050"/>
              <a:contourClr>
                <a:srgbClr val="434343"/>
              </a:contourClr>
            </a:sp3d>
          </a:bodyPr>
          <a:lstStyle>
            <a:lvl1pPr>
              <a:buFontTx/>
              <a:buNone/>
              <a:defRPr b="1">
                <a:gradFill>
                  <a:gsLst>
                    <a:gs pos="100000">
                      <a:schemeClr val="accent3"/>
                    </a:gs>
                    <a:gs pos="47000">
                      <a:srgbClr val="FFF9E9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bg-B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1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styly předlohy textu.</a:t>
            </a:r>
          </a:p>
          <a:p>
            <a:pPr lvl="1"/>
            <a:r>
              <a:rPr lang="en-US" altLang="en-US"/>
              <a:t>Druhá úroveň</a:t>
            </a:r>
          </a:p>
          <a:p>
            <a:pPr lvl="2"/>
            <a:r>
              <a:rPr lang="en-US" altLang="en-US"/>
              <a:t>Třetí úroveň</a:t>
            </a:r>
          </a:p>
          <a:p>
            <a:pPr lvl="3"/>
            <a:r>
              <a:rPr lang="en-US" altLang="en-US"/>
              <a:t>Čtvrtá úroveň</a:t>
            </a:r>
          </a:p>
          <a:p>
            <a:pPr lvl="4"/>
            <a:r>
              <a:rPr lang="en-US" altLang="en-US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styly předlohy textu.</a:t>
            </a:r>
          </a:p>
          <a:p>
            <a:pPr lvl="1"/>
            <a:r>
              <a:rPr lang="en-US" altLang="en-US"/>
              <a:t>Druhá úroveň</a:t>
            </a:r>
          </a:p>
          <a:p>
            <a:pPr lvl="2"/>
            <a:r>
              <a:rPr lang="en-US" altLang="en-US"/>
              <a:t>Třetí úroveň</a:t>
            </a:r>
          </a:p>
          <a:p>
            <a:pPr lvl="3"/>
            <a:r>
              <a:rPr lang="en-US" altLang="en-US"/>
              <a:t>Čtvrtá úroveň</a:t>
            </a:r>
          </a:p>
          <a:p>
            <a:pPr lvl="4"/>
            <a:r>
              <a:rPr lang="en-US" altLang="en-US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3648" y="6248400"/>
            <a:ext cx="63367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Krivanek@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/>
              <a:t>Computer graphics </a:t>
            </a:r>
            <a:r>
              <a:rPr lang="cs-CZ" b="1" dirty="0"/>
              <a:t>III – </a:t>
            </a:r>
            <a:br>
              <a:rPr lang="cs-CZ" b="1" dirty="0"/>
            </a:br>
            <a:r>
              <a:rPr lang="cs-CZ" b="1" dirty="0"/>
              <a:t>Multiple Importance Sampling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/>
              <a:t>Jaroslav Křivánek, MFF UK</a:t>
            </a:r>
          </a:p>
          <a:p>
            <a:pPr eaLnBrk="1" hangingPunct="1"/>
            <a:r>
              <a:rPr lang="en-US" sz="2000" dirty="0">
                <a:hlinkClick r:id="rId2"/>
              </a:rPr>
              <a:t>Jaroslav.Krivanek@mff.cuni.cz</a:t>
            </a:r>
            <a:endParaRPr lang="cs-CZ" sz="2000" dirty="0"/>
          </a:p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the weighting functions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Objective</a:t>
            </a:r>
            <a:r>
              <a:rPr lang="cs-CZ" b="1" dirty="0"/>
              <a:t>:</a:t>
            </a:r>
            <a:r>
              <a:rPr lang="cs-CZ" dirty="0"/>
              <a:t> </a:t>
            </a:r>
            <a:r>
              <a:rPr lang="en-US" dirty="0"/>
              <a:t>minimize the variance of the combined estimator</a:t>
            </a:r>
            <a:endParaRPr lang="cs-CZ" dirty="0"/>
          </a:p>
          <a:p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Arithmetic average</a:t>
            </a:r>
            <a:r>
              <a:rPr lang="cs-CZ" dirty="0"/>
              <a:t> (</a:t>
            </a:r>
            <a:r>
              <a:rPr lang="en-US" dirty="0"/>
              <a:t>very bad combination</a:t>
            </a:r>
            <a:r>
              <a:rPr lang="cs-CZ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Balance heuristic</a:t>
            </a:r>
            <a:r>
              <a:rPr lang="cs-CZ" dirty="0"/>
              <a:t> (</a:t>
            </a:r>
            <a:r>
              <a:rPr lang="en-US" dirty="0"/>
              <a:t>very good combination</a:t>
            </a:r>
            <a:r>
              <a:rPr lang="cs-CZ" dirty="0"/>
              <a:t>)</a:t>
            </a:r>
          </a:p>
          <a:p>
            <a:pPr marL="784225" lvl="1" indent="-457200"/>
            <a:r>
              <a:rPr lang="cs-CZ" dirty="0"/>
              <a:t>….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042" name="Object 3">
                <a:hlinkClick r:id="" action="ppaction://ole?verb=0"/>
              </p:cNvPr>
              <p:cNvSpPr txBox="1"/>
              <p:nvPr/>
            </p:nvSpPr>
            <p:spPr bwMode="auto">
              <a:xfrm>
                <a:off x="3851275" y="3356992"/>
                <a:ext cx="1656829" cy="9096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1042" name="Object 3">
                <a:hlinkClick r:id="" action="ppaction://ole?verb=0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275" y="3356992"/>
                <a:ext cx="1656829" cy="9096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183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dirty="0"/>
              <a:t>Balance </a:t>
            </a:r>
            <a:r>
              <a:rPr lang="en-US" dirty="0"/>
              <a:t>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/>
              <a:t>Combination weights</a:t>
            </a:r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72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081" y="2420888"/>
            <a:ext cx="298783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90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en-US" dirty="0"/>
              <a:t>MIS estimator with the Balance 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/>
              <a:t>Plugging Balance heuristic weights into the MIS formula</a:t>
            </a:r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784225" lvl="1" indent="-457200"/>
            <a:r>
              <a:rPr lang="en-US" dirty="0"/>
              <a:t>The contribution of a sample does not depend on which technique (pdf) it came from</a:t>
            </a:r>
          </a:p>
          <a:p>
            <a:pPr marL="784225" lvl="1" indent="-457200"/>
            <a:r>
              <a:rPr lang="en-US" dirty="0"/>
              <a:t>Effectively, the sample is drawn from a weighted average of the individual pdfs – as can be seen from the form of the estimator</a:t>
            </a: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720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382720"/>
            <a:ext cx="3904084" cy="11182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0874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dirty="0"/>
              <a:t>Balance </a:t>
            </a:r>
            <a:r>
              <a:rPr lang="en-US" dirty="0"/>
              <a:t>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balance heuristic </a:t>
            </a:r>
            <a:r>
              <a:rPr lang="en-US" b="1" dirty="0"/>
              <a:t>is almost optimal</a:t>
            </a:r>
            <a:r>
              <a:rPr lang="en-US" dirty="0"/>
              <a:t> [</a:t>
            </a:r>
            <a:r>
              <a:rPr lang="en-US" dirty="0" err="1"/>
              <a:t>Veach</a:t>
            </a:r>
            <a:r>
              <a:rPr lang="en-US" dirty="0"/>
              <a:t> 97]</a:t>
            </a:r>
            <a:endParaRPr lang="cs-CZ" dirty="0"/>
          </a:p>
          <a:p>
            <a:pPr lvl="1"/>
            <a:r>
              <a:rPr lang="en-US" dirty="0"/>
              <a:t>No other weighting has variance much lower than the balance heuristic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Our work [</a:t>
            </a:r>
            <a:r>
              <a:rPr lang="en-US" dirty="0" err="1"/>
              <a:t>Kondapaneni</a:t>
            </a:r>
            <a:r>
              <a:rPr lang="en-US" dirty="0"/>
              <a:t> et al. 2018] revises MIS</a:t>
            </a:r>
          </a:p>
          <a:p>
            <a:pPr lvl="1"/>
            <a:r>
              <a:rPr lang="en-US" dirty="0"/>
              <a:t>If you allow negative weights, one can improve over the balance heuristic a lot</a:t>
            </a:r>
            <a:endParaRPr lang="cs-CZ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994188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MIS for direct illumination from enviro lights</a:t>
            </a:r>
            <a:endParaRPr lang="cs-CZ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2874493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MIS to environment light sampling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Two sampling strategies for generating the incident direction 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i</a:t>
            </a:r>
            <a:endParaRPr lang="en-US" baseline="-25000" dirty="0"/>
          </a:p>
          <a:p>
            <a:pPr marL="0" indent="0">
              <a:buNone/>
            </a:pPr>
            <a:endParaRPr lang="cs-CZ" dirty="0"/>
          </a:p>
          <a:p>
            <a:pPr marL="784225" lvl="1" indent="-457200">
              <a:buFont typeface="+mj-lt"/>
              <a:buAutoNum type="arabicPeriod"/>
            </a:pPr>
            <a:r>
              <a:rPr lang="cs-CZ" b="1" dirty="0"/>
              <a:t>BRDF</a:t>
            </a:r>
            <a:r>
              <a:rPr lang="en-US" b="1" dirty="0"/>
              <a:t>-proportional sampling - </a:t>
            </a:r>
            <a:r>
              <a:rPr lang="en-US" i="1" dirty="0"/>
              <a:t>p</a:t>
            </a:r>
            <a:r>
              <a:rPr lang="en-US" baseline="-25000" dirty="0"/>
              <a:t>a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</a:t>
            </a: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r>
              <a:rPr lang="en-US" b="1" dirty="0"/>
              <a:t>Environment map-proportional sampling - </a:t>
            </a:r>
            <a:r>
              <a:rPr lang="en-US" i="1" dirty="0"/>
              <a:t>p</a:t>
            </a:r>
            <a:r>
              <a:rPr lang="en-US" baseline="-25000" dirty="0"/>
              <a:t>b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</a:t>
            </a:r>
          </a:p>
          <a:p>
            <a:pPr marL="784225" lvl="1" indent="-457200">
              <a:buFont typeface="+mj-lt"/>
              <a:buAutoNum type="arabicPeriod"/>
            </a:pPr>
            <a:endParaRPr lang="en-US" b="1" dirty="0"/>
          </a:p>
          <a:p>
            <a:r>
              <a:rPr lang="en-US" dirty="0"/>
              <a:t>Plug formulas for </a:t>
            </a:r>
            <a:r>
              <a:rPr lang="en-US" i="1" dirty="0"/>
              <a:t>p</a:t>
            </a:r>
            <a:r>
              <a:rPr lang="en-US" baseline="-25000" dirty="0"/>
              <a:t>a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 and </a:t>
            </a:r>
            <a:r>
              <a:rPr lang="en-US" i="1" dirty="0"/>
              <a:t>p</a:t>
            </a:r>
            <a:r>
              <a:rPr lang="en-US" baseline="-25000" dirty="0"/>
              <a:t>b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 into the general MIS formulas above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2595381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  <a:r>
              <a:rPr lang="cs-CZ" dirty="0"/>
              <a:t>: </a:t>
            </a:r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strategy should we choose?</a:t>
            </a:r>
            <a:endParaRPr lang="cs-CZ" dirty="0"/>
          </a:p>
          <a:p>
            <a:pPr lvl="1"/>
            <a:r>
              <a:rPr lang="en-US" b="1" dirty="0"/>
              <a:t>Both!</a:t>
            </a:r>
            <a:endParaRPr lang="cs-CZ" b="1" dirty="0"/>
          </a:p>
          <a:p>
            <a:pPr lvl="1"/>
            <a:endParaRPr lang="cs-CZ" b="1" dirty="0"/>
          </a:p>
          <a:p>
            <a:r>
              <a:rPr lang="en-US" dirty="0"/>
              <a:t>Both strategies estimate the same quantity </a:t>
            </a:r>
            <a:r>
              <a:rPr lang="cs-CZ" i="1" dirty="0"/>
              <a:t>L</a:t>
            </a:r>
            <a:r>
              <a:rPr lang="en-US" baseline="-25000" dirty="0"/>
              <a:t>out</a:t>
            </a:r>
            <a:r>
              <a:rPr lang="cs-CZ" dirty="0"/>
              <a:t>(</a:t>
            </a:r>
            <a:r>
              <a:rPr lang="cs-CZ" b="1" dirty="0"/>
              <a:t>x</a:t>
            </a:r>
            <a:r>
              <a:rPr lang="cs-CZ" dirty="0"/>
              <a:t>,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en-US" baseline="-25000" dirty="0" err="1"/>
              <a:t>ut</a:t>
            </a:r>
            <a:r>
              <a:rPr lang="cs-CZ" dirty="0"/>
              <a:t>)</a:t>
            </a:r>
            <a:endParaRPr lang="en-US" dirty="0"/>
          </a:p>
          <a:p>
            <a:pPr lvl="1"/>
            <a:r>
              <a:rPr lang="en-US" dirty="0"/>
              <a:t>A mere sum would estimate </a:t>
            </a:r>
            <a:r>
              <a:rPr lang="cs-CZ" dirty="0"/>
              <a:t>2 </a:t>
            </a:r>
            <a:r>
              <a:rPr lang="en-US" dirty="0"/>
              <a:t>× </a:t>
            </a:r>
            <a:r>
              <a:rPr lang="cs-CZ" i="1" dirty="0"/>
              <a:t>L</a:t>
            </a:r>
            <a:r>
              <a:rPr lang="en-US" baseline="-25000" dirty="0"/>
              <a:t>out</a:t>
            </a:r>
            <a:r>
              <a:rPr lang="cs-CZ" dirty="0"/>
              <a:t>(</a:t>
            </a:r>
            <a:r>
              <a:rPr lang="cs-CZ" b="1" dirty="0"/>
              <a:t>x</a:t>
            </a:r>
            <a:r>
              <a:rPr lang="cs-CZ" dirty="0"/>
              <a:t>,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en-US" baseline="-25000" dirty="0" err="1"/>
              <a:t>ut</a:t>
            </a:r>
            <a:r>
              <a:rPr lang="cs-CZ" dirty="0"/>
              <a:t>) </a:t>
            </a:r>
            <a:r>
              <a:rPr lang="en-US" dirty="0"/>
              <a:t>, which is wrong</a:t>
            </a:r>
            <a:endParaRPr lang="cs-CZ" dirty="0"/>
          </a:p>
          <a:p>
            <a:pPr lvl="1"/>
            <a:endParaRPr lang="cs-CZ" dirty="0"/>
          </a:p>
          <a:p>
            <a:r>
              <a:rPr lang="en-US" dirty="0"/>
              <a:t>We need a weighted average of the techniques, but </a:t>
            </a:r>
            <a:r>
              <a:rPr lang="en-US" b="1" dirty="0"/>
              <a:t>how to choose the weights</a:t>
            </a:r>
            <a:r>
              <a:rPr lang="en-US" dirty="0"/>
              <a:t>?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/>
              <a:t> MIS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9269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 weight calculation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7232"/>
            <a:ext cx="8670558" cy="613693"/>
          </a:xfrm>
        </p:spPr>
        <p:txBody>
          <a:bodyPr/>
          <a:lstStyle/>
          <a:p>
            <a:r>
              <a:rPr lang="en-US" dirty="0"/>
              <a:t>Here, we assume one sample from each of the two strategies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6162" name="Object 7">
                <a:hlinkClick r:id="" action="ppaction://ole?verb=0"/>
              </p:cNvPr>
              <p:cNvSpPr txBox="1"/>
              <p:nvPr/>
            </p:nvSpPr>
            <p:spPr bwMode="auto">
              <a:xfrm>
                <a:off x="2664662" y="2700652"/>
                <a:ext cx="4859666" cy="10795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6162" name="Object 7">
                <a:hlinkClick r:id="" action="ppaction://ole?verb=0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4662" y="2700652"/>
                <a:ext cx="4859666" cy="10795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2123728" y="2060848"/>
            <a:ext cx="792088" cy="792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488" y="1414517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MIS weight for a sample direction</a:t>
            </a:r>
            <a:br>
              <a:rPr lang="cs-CZ" dirty="0">
                <a:latin typeface="+mj-lt"/>
              </a:rPr>
            </a:br>
            <a:r>
              <a:rPr lang="en-US" dirty="0">
                <a:latin typeface="+mj-lt"/>
              </a:rPr>
              <a:t>generated by </a:t>
            </a:r>
            <a:r>
              <a:rPr lang="cs-CZ" dirty="0">
                <a:latin typeface="+mj-lt"/>
              </a:rPr>
              <a:t>BRDF </a:t>
            </a:r>
            <a:r>
              <a:rPr lang="en-US" dirty="0">
                <a:latin typeface="+mj-lt"/>
              </a:rPr>
              <a:t>lobe sampling</a:t>
            </a:r>
          </a:p>
        </p:txBody>
      </p:sp>
      <p:cxnSp>
        <p:nvCxnSpPr>
          <p:cNvPr id="10" name="Straight Arrow Connector 9"/>
          <p:cNvCxnSpPr>
            <a:stCxn id="12" idx="0"/>
          </p:cNvCxnSpPr>
          <p:nvPr/>
        </p:nvCxnSpPr>
        <p:spPr>
          <a:xfrm flipV="1">
            <a:off x="1848694" y="3573016"/>
            <a:ext cx="232867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6919" y="422108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PDF for </a:t>
            </a:r>
            <a:r>
              <a:rPr lang="cs-CZ" dirty="0">
                <a:latin typeface="+mj-lt"/>
              </a:rPr>
              <a:t>BRDF</a:t>
            </a:r>
            <a:r>
              <a:rPr lang="en-US" dirty="0">
                <a:latin typeface="+mj-lt"/>
              </a:rPr>
              <a:t>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sampling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1098" y="4222829"/>
            <a:ext cx="6187912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PDF with which the direction </a:t>
            </a:r>
            <a:r>
              <a:rPr lang="cs-CZ" dirty="0">
                <a:latin typeface="Symbol" pitchFamily="18" charset="2"/>
              </a:rPr>
              <a:t>w</a:t>
            </a:r>
            <a:r>
              <a:rPr lang="en-US" baseline="-25000" dirty="0" err="1">
                <a:latin typeface="+mj-lt"/>
              </a:rPr>
              <a:t>in,</a:t>
            </a:r>
            <a:r>
              <a:rPr lang="en-US" i="1" baseline="-25000" dirty="0" err="1">
                <a:latin typeface="+mj-lt"/>
              </a:rPr>
              <a:t>j</a:t>
            </a:r>
            <a:r>
              <a:rPr lang="cs-CZ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would have been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generated</a:t>
            </a:r>
            <a:r>
              <a:rPr lang="cs-CZ" b="1" dirty="0">
                <a:latin typeface="+mj-lt"/>
              </a:rPr>
              <a:t>, </a:t>
            </a:r>
            <a:r>
              <a:rPr lang="en-US" b="1" dirty="0">
                <a:latin typeface="+mj-lt"/>
              </a:rPr>
              <a:t>if we used env map sampling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5717282" y="3645025"/>
            <a:ext cx="726926" cy="5778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232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6797-E4E1-4767-A91B-7D0D909B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 for enviro sampling –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66AE3-8C0D-404F-B1DE-3CBB8A28F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6547"/>
            <a:ext cx="8229600" cy="4530725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generateBrdfSample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evalBrdfPdf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pdfAsIfFromB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evalEnvMapPdf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misWeightA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/ 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pdfAsIfFromB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Rgb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outRadianceEstimate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misWeightA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incRadiance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brdf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omegaOut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max(0, dot(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surfNormal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generateEnvMapSample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evalEnvMapPdf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pdfAsIfFromA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evalBrdfPdf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misWeightB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/ 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pdfAsIfFromA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outRadianceEstimate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+=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misWeightB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incRadiance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brdf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omegaOut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max(0, dot(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surfNormal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346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297" y="4618055"/>
            <a:ext cx="9064594" cy="18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!SGI\vyuka\2010-zima\PGIII\envmap\rotation\brdf-diffuse.exr.png"/>
          <p:cNvPicPr>
            <a:picLocks noChangeAspect="1" noChangeArrowheads="1"/>
          </p:cNvPicPr>
          <p:nvPr/>
        </p:nvPicPr>
        <p:blipFill>
          <a:blip r:embed="rId2" cstate="print"/>
          <a:srcRect l="11073" t="4921" r="11073" b="4921"/>
          <a:stretch>
            <a:fillRect/>
          </a:stretch>
        </p:blipFill>
        <p:spPr bwMode="auto">
          <a:xfrm>
            <a:off x="7493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8" name="Picture 4" descr="C:\!SGI\vyuka\2010-zima\PGIII\envmap\rotation\brdf-alpha0.20.exr.png"/>
          <p:cNvPicPr>
            <a:picLocks noChangeAspect="1" noChangeArrowheads="1"/>
          </p:cNvPicPr>
          <p:nvPr/>
        </p:nvPicPr>
        <p:blipFill>
          <a:blip r:embed="rId3" cstate="print"/>
          <a:srcRect l="11073" t="4921" r="11073" b="4921"/>
          <a:stretch>
            <a:fillRect/>
          </a:stretch>
        </p:blipFill>
        <p:spPr bwMode="auto">
          <a:xfrm>
            <a:off x="28321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9" name="Picture 5" descr="C:\!SGI\vyuka\2010-zima\PGIII\envmap\rotation\brdf-alpha0.05.exr.png"/>
          <p:cNvPicPr>
            <a:picLocks noChangeAspect="1" noChangeArrowheads="1"/>
          </p:cNvPicPr>
          <p:nvPr/>
        </p:nvPicPr>
        <p:blipFill>
          <a:blip r:embed="rId4" cstate="print"/>
          <a:srcRect l="11073" t="4921" r="11073" b="4921"/>
          <a:stretch>
            <a:fillRect/>
          </a:stretch>
        </p:blipFill>
        <p:spPr bwMode="auto">
          <a:xfrm>
            <a:off x="49149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0" name="Picture 6" descr="C:\!SGI\vyuka\2010-zima\PGIII\envmap\rotation\brdf-alpha0.01.exr.png"/>
          <p:cNvPicPr>
            <a:picLocks noChangeAspect="1" noChangeArrowheads="1"/>
          </p:cNvPicPr>
          <p:nvPr/>
        </p:nvPicPr>
        <p:blipFill>
          <a:blip r:embed="rId5" cstate="print"/>
          <a:srcRect l="11073" t="4921" r="11073" b="4921"/>
          <a:stretch>
            <a:fillRect/>
          </a:stretch>
        </p:blipFill>
        <p:spPr bwMode="auto">
          <a:xfrm>
            <a:off x="69977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1" name="Picture 7" descr="C:\!SGI\vyuka\2010-zima\PGIII\envmap\rotation\em-diffuse.exr.png"/>
          <p:cNvPicPr>
            <a:picLocks noChangeAspect="1" noChangeArrowheads="1"/>
          </p:cNvPicPr>
          <p:nvPr/>
        </p:nvPicPr>
        <p:blipFill>
          <a:blip r:embed="rId6" cstate="print"/>
          <a:srcRect l="11073" t="4921" r="11073" b="4921"/>
          <a:stretch>
            <a:fillRect/>
          </a:stretch>
        </p:blipFill>
        <p:spPr bwMode="auto">
          <a:xfrm>
            <a:off x="7493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2" name="Picture 8" descr="C:\!SGI\vyuka\2010-zima\PGIII\envmap\rotation\em-alpha0.20.exr.png"/>
          <p:cNvPicPr>
            <a:picLocks noChangeAspect="1" noChangeArrowheads="1"/>
          </p:cNvPicPr>
          <p:nvPr/>
        </p:nvPicPr>
        <p:blipFill>
          <a:blip r:embed="rId7" cstate="print"/>
          <a:srcRect l="11073" t="4921" r="11073" b="4921"/>
          <a:stretch>
            <a:fillRect/>
          </a:stretch>
        </p:blipFill>
        <p:spPr bwMode="auto">
          <a:xfrm>
            <a:off x="28321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3" name="Picture 9" descr="C:\!SGI\vyuka\2010-zima\PGIII\envmap\rotation\em-alpha0.05.exr.png"/>
          <p:cNvPicPr>
            <a:picLocks noChangeAspect="1" noChangeArrowheads="1"/>
          </p:cNvPicPr>
          <p:nvPr/>
        </p:nvPicPr>
        <p:blipFill>
          <a:blip r:embed="rId8" cstate="print"/>
          <a:srcRect l="11073" t="4921" r="11073" b="4921"/>
          <a:stretch>
            <a:fillRect/>
          </a:stretch>
        </p:blipFill>
        <p:spPr bwMode="auto">
          <a:xfrm>
            <a:off x="49149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4" name="Picture 10" descr="C:\!SGI\vyuka\2010-zima\PGIII\envmap\rotation\em-alpha0.01.exr.png"/>
          <p:cNvPicPr>
            <a:picLocks noChangeAspect="1" noChangeArrowheads="1"/>
          </p:cNvPicPr>
          <p:nvPr/>
        </p:nvPicPr>
        <p:blipFill>
          <a:blip r:embed="rId9" cstate="print"/>
          <a:srcRect l="11073" t="4921" r="11073" b="4921"/>
          <a:stretch>
            <a:fillRect/>
          </a:stretch>
        </p:blipFill>
        <p:spPr bwMode="auto">
          <a:xfrm>
            <a:off x="69977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5" name="Picture 11" descr="C:\!SGI\vyuka\2010-zima\PGIII\envmap\rotation\mis-diffuse.exr.png"/>
          <p:cNvPicPr>
            <a:picLocks noChangeAspect="1" noChangeArrowheads="1"/>
          </p:cNvPicPr>
          <p:nvPr/>
        </p:nvPicPr>
        <p:blipFill>
          <a:blip r:embed="rId10" cstate="print"/>
          <a:srcRect l="11073" t="4921" r="11073" b="4921"/>
          <a:stretch>
            <a:fillRect/>
          </a:stretch>
        </p:blipFill>
        <p:spPr bwMode="auto">
          <a:xfrm>
            <a:off x="7493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6" name="Picture 12" descr="C:\!SGI\vyuka\2010-zima\PGIII\envmap\rotation\mis-a0.20.exr.png"/>
          <p:cNvPicPr>
            <a:picLocks noChangeAspect="1" noChangeArrowheads="1"/>
          </p:cNvPicPr>
          <p:nvPr/>
        </p:nvPicPr>
        <p:blipFill>
          <a:blip r:embed="rId11" cstate="print"/>
          <a:srcRect l="11073" t="4921" r="11073" b="4921"/>
          <a:stretch>
            <a:fillRect/>
          </a:stretch>
        </p:blipFill>
        <p:spPr bwMode="auto">
          <a:xfrm>
            <a:off x="28321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7" name="Picture 13" descr="C:\!SGI\vyuka\2010-zima\PGIII\envmap\rotation\mis-a0.05.exr.png"/>
          <p:cNvPicPr>
            <a:picLocks noChangeAspect="1" noChangeArrowheads="1"/>
          </p:cNvPicPr>
          <p:nvPr/>
        </p:nvPicPr>
        <p:blipFill>
          <a:blip r:embed="rId12" cstate="print"/>
          <a:srcRect l="11073" t="4921" r="11073" b="4921"/>
          <a:stretch>
            <a:fillRect/>
          </a:stretch>
        </p:blipFill>
        <p:spPr bwMode="auto">
          <a:xfrm>
            <a:off x="49149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8" name="Picture 14" descr="C:\!SGI\vyuka\2010-zima\PGIII\envmap\rotation\mis-a0.01.exr.png"/>
          <p:cNvPicPr>
            <a:picLocks noChangeAspect="1" noChangeArrowheads="1"/>
          </p:cNvPicPr>
          <p:nvPr/>
        </p:nvPicPr>
        <p:blipFill>
          <a:blip r:embed="rId13" cstate="print"/>
          <a:srcRect l="11073" t="4921" r="11073" b="4921"/>
          <a:stretch>
            <a:fillRect/>
          </a:stretch>
        </p:blipFill>
        <p:spPr bwMode="auto">
          <a:xfrm>
            <a:off x="6997796" y="4724400"/>
            <a:ext cx="1898392" cy="164881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 rot="16200000">
            <a:off x="-362278" y="163038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BRDF 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62278" y="3410990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EM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58833" y="5222297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orbel"/>
              </a:rPr>
              <a:t>MIS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orbel"/>
              </a:rPr>
              <a:t>300 + 300 samples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6800" y="6488668"/>
            <a:ext cx="132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Diffuse only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9489" y="6488668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1498" y="6477000"/>
            <a:ext cx="205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2174" y="6477000"/>
            <a:ext cx="205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CF9302-483F-42F0-843C-FCD22341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 applied to enviro sampling</a:t>
            </a:r>
          </a:p>
        </p:txBody>
      </p:sp>
    </p:spTree>
    <p:extLst>
      <p:ext uri="{BB962C8B-B14F-4D97-AF65-F5344CB8AC3E}">
        <p14:creationId xmlns:p14="http://schemas.microsoft.com/office/powerpoint/2010/main" val="3441931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of environment lighting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91264" cy="4358109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72816"/>
            <a:ext cx="4644516" cy="232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F2C48AFF-8FC0-44A9-B3AF-887E3076240B}"/>
                  </a:ext>
                </a:extLst>
              </p:cNvPr>
              <p:cNvSpPr txBox="1"/>
              <p:nvPr/>
            </p:nvSpPr>
            <p:spPr bwMode="auto">
              <a:xfrm>
                <a:off x="1585913" y="4653136"/>
                <a:ext cx="6442468" cy="90328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ut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pHide m:val="on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)⋅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ut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)⋅</m:t>
                          </m:r>
                          <m:func>
                            <m:func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 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F2C48AFF-8FC0-44A9-B3AF-887E30762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5913" y="4653136"/>
                <a:ext cx="6442468" cy="9032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28147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MIS for direct illumination from area lights</a:t>
            </a:r>
            <a:endParaRPr lang="cs-CZ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4018405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en-US" dirty="0"/>
              <a:t>Area light sampling –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16832"/>
            <a:ext cx="72009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53906" y="5661248"/>
            <a:ext cx="367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Sampling technique </a:t>
            </a:r>
            <a:r>
              <a:rPr lang="cs-CZ" b="1" dirty="0">
                <a:latin typeface="+mj-lt"/>
              </a:rPr>
              <a:t>(</a:t>
            </a:r>
            <a:r>
              <a:rPr lang="cs-CZ" b="1" dirty="0" err="1">
                <a:latin typeface="+mj-lt"/>
              </a:rPr>
              <a:t>pdf</a:t>
            </a:r>
            <a:r>
              <a:rPr lang="cs-CZ" b="1" dirty="0">
                <a:latin typeface="+mj-lt"/>
              </a:rPr>
              <a:t>) p</a:t>
            </a:r>
            <a:r>
              <a:rPr lang="en-US" b="1" baseline="-25000" dirty="0">
                <a:latin typeface="+mj-lt"/>
              </a:rPr>
              <a:t>a</a:t>
            </a:r>
            <a:r>
              <a:rPr lang="cs-CZ" b="1" dirty="0">
                <a:latin typeface="+mj-lt"/>
              </a:rPr>
              <a:t>:</a:t>
            </a:r>
            <a:br>
              <a:rPr lang="en-US" b="1" dirty="0">
                <a:latin typeface="+mj-lt"/>
              </a:rPr>
            </a:br>
            <a:r>
              <a:rPr lang="cs-CZ" b="1" dirty="0">
                <a:latin typeface="+mj-lt"/>
              </a:rPr>
              <a:t>BRDF</a:t>
            </a:r>
            <a:r>
              <a:rPr lang="en-US" b="1" dirty="0">
                <a:latin typeface="+mj-lt"/>
              </a:rPr>
              <a:t> sampling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5661248"/>
            <a:ext cx="372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Sampling technique</a:t>
            </a:r>
            <a:r>
              <a:rPr lang="cs-CZ" b="1" dirty="0">
                <a:latin typeface="+mj-lt"/>
              </a:rPr>
              <a:t> (</a:t>
            </a:r>
            <a:r>
              <a:rPr lang="cs-CZ" b="1" dirty="0" err="1">
                <a:latin typeface="+mj-lt"/>
              </a:rPr>
              <a:t>pdf</a:t>
            </a:r>
            <a:r>
              <a:rPr lang="cs-CZ" b="1" dirty="0">
                <a:latin typeface="+mj-lt"/>
              </a:rPr>
              <a:t>) p</a:t>
            </a:r>
            <a:r>
              <a:rPr lang="en-US" b="1" baseline="-25000" dirty="0">
                <a:latin typeface="+mj-lt"/>
              </a:rPr>
              <a:t>b</a:t>
            </a:r>
            <a:r>
              <a:rPr lang="cs-CZ" b="1" dirty="0">
                <a:latin typeface="+mj-lt"/>
              </a:rPr>
              <a:t>: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Light source area sampling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Alexander </a:t>
            </a:r>
            <a:r>
              <a:rPr lang="cs-CZ" dirty="0" err="1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8718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MIS-based combination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983" y="1910598"/>
            <a:ext cx="36480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60121" y="5530006"/>
            <a:ext cx="2828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Arithmetic average</a:t>
            </a:r>
            <a:br>
              <a:rPr lang="cs-CZ" dirty="0">
                <a:latin typeface="+mj-lt"/>
              </a:rPr>
            </a:br>
            <a:r>
              <a:rPr lang="en-US" dirty="0">
                <a:latin typeface="+mj-lt"/>
              </a:rPr>
              <a:t>Preserves</a:t>
            </a:r>
            <a:r>
              <a:rPr lang="en-US" b="1" dirty="0">
                <a:latin typeface="+mj-lt"/>
              </a:rPr>
              <a:t> bad </a:t>
            </a:r>
            <a:r>
              <a:rPr lang="en-US" dirty="0">
                <a:latin typeface="+mj-lt"/>
              </a:rPr>
              <a:t>properties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of both techniques</a:t>
            </a:r>
          </a:p>
        </p:txBody>
      </p:sp>
      <p:pic>
        <p:nvPicPr>
          <p:cNvPr id="475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558" y="1910598"/>
            <a:ext cx="36290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37954" y="5550037"/>
            <a:ext cx="3576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MIS w/ the balance heuristic</a:t>
            </a:r>
            <a:br>
              <a:rPr lang="cs-CZ" dirty="0">
                <a:latin typeface="+mj-lt"/>
              </a:rPr>
            </a:br>
            <a:r>
              <a:rPr lang="en-US" dirty="0">
                <a:latin typeface="+mj-lt"/>
              </a:rPr>
              <a:t>Bingo!!!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Alexander </a:t>
            </a:r>
            <a:r>
              <a:rPr lang="cs-CZ" dirty="0" err="1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6186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light sampling – Classic </a:t>
            </a:r>
            <a:r>
              <a:rPr lang="en-US" dirty="0" err="1"/>
              <a:t>Veach’s</a:t>
            </a:r>
            <a:r>
              <a:rPr lang="en-US" dirty="0"/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96000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95201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7715743" y="353911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j-lt"/>
              </a:rPr>
              <a:t>Images</a:t>
            </a:r>
            <a:r>
              <a:rPr lang="cs-CZ" dirty="0">
                <a:latin typeface="+mj-lt"/>
              </a:rPr>
              <a:t>: </a:t>
            </a:r>
            <a:r>
              <a:rPr lang="cs-CZ" dirty="0" err="1">
                <a:latin typeface="+mj-lt"/>
              </a:rPr>
              <a:t>Eric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Veach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5661248"/>
            <a:ext cx="394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BRDF proportional sampling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2080" y="5661248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Light source area sampling</a:t>
            </a:r>
          </a:p>
        </p:txBody>
      </p:sp>
    </p:spTree>
    <p:extLst>
      <p:ext uri="{BB962C8B-B14F-4D97-AF65-F5344CB8AC3E}">
        <p14:creationId xmlns:p14="http://schemas.microsoft.com/office/powerpoint/2010/main" val="3597739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MIS-based 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30725"/>
          </a:xfrm>
        </p:spPr>
        <p:txBody>
          <a:bodyPr/>
          <a:lstStyle/>
          <a:p>
            <a:r>
              <a:rPr lang="cs-CZ" b="1" dirty="0"/>
              <a:t>Multiple importance </a:t>
            </a:r>
            <a:r>
              <a:rPr lang="cs-CZ" b="1" dirty="0" err="1"/>
              <a:t>sampling</a:t>
            </a:r>
            <a:r>
              <a:rPr lang="cs-CZ" dirty="0"/>
              <a:t> </a:t>
            </a:r>
            <a:r>
              <a:rPr lang="en-US" dirty="0"/>
              <a:t>&amp; </a:t>
            </a:r>
            <a:r>
              <a:rPr lang="en-US" b="1" dirty="0"/>
              <a:t>Balance heuristic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cs-CZ" dirty="0" err="1"/>
              <a:t>Veach</a:t>
            </a:r>
            <a:r>
              <a:rPr lang="cs-CZ" dirty="0"/>
              <a:t> </a:t>
            </a:r>
            <a:r>
              <a:rPr lang="en-US" dirty="0"/>
              <a:t>&amp; </a:t>
            </a:r>
            <a:r>
              <a:rPr lang="en-US" dirty="0" err="1"/>
              <a:t>Guibas</a:t>
            </a:r>
            <a:r>
              <a:rPr lang="en-US" dirty="0"/>
              <a:t>, 95)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57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499" y="2564904"/>
            <a:ext cx="36724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5523896" y="4096113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</a:t>
            </a:r>
            <a:r>
              <a:rPr lang="cs-CZ" dirty="0" err="1">
                <a:latin typeface="+mj-lt"/>
              </a:rPr>
              <a:t>Eric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Veach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0855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  <a:r>
              <a:rPr lang="cs-CZ" dirty="0"/>
              <a:t>: </a:t>
            </a:r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BRDF proportional sampling</a:t>
            </a:r>
            <a:endParaRPr lang="cs-CZ" b="1" dirty="0"/>
          </a:p>
          <a:p>
            <a:pPr lvl="1"/>
            <a:r>
              <a:rPr lang="en-US" dirty="0"/>
              <a:t>Better for large light sources and/or highly glossy BRDFs</a:t>
            </a:r>
            <a:endParaRPr lang="cs-CZ" dirty="0"/>
          </a:p>
          <a:p>
            <a:pPr lvl="1"/>
            <a:r>
              <a:rPr lang="en-US" dirty="0"/>
              <a:t>The probability of hitting a small light source is small </a:t>
            </a:r>
            <a:r>
              <a:rPr lang="cs-CZ" dirty="0"/>
              <a:t>-</a:t>
            </a:r>
            <a:r>
              <a:rPr lang="en-US" dirty="0"/>
              <a:t>&gt; high variance</a:t>
            </a:r>
            <a:r>
              <a:rPr lang="cs-CZ" dirty="0"/>
              <a:t>, </a:t>
            </a:r>
            <a:r>
              <a:rPr lang="en-US" dirty="0"/>
              <a:t>noise</a:t>
            </a:r>
            <a:endParaRPr lang="cs-CZ" b="1" dirty="0"/>
          </a:p>
          <a:p>
            <a:endParaRPr lang="cs-CZ" b="1" dirty="0"/>
          </a:p>
          <a:p>
            <a:r>
              <a:rPr lang="en-US" b="1" dirty="0"/>
              <a:t>Light source area sampling</a:t>
            </a:r>
            <a:endParaRPr lang="cs-CZ" b="1" dirty="0"/>
          </a:p>
          <a:p>
            <a:pPr lvl="1"/>
            <a:r>
              <a:rPr lang="en-US" dirty="0"/>
              <a:t>Better for smaller light sources</a:t>
            </a:r>
            <a:endParaRPr lang="cs-CZ" dirty="0"/>
          </a:p>
          <a:p>
            <a:pPr lvl="1"/>
            <a:r>
              <a:rPr lang="en-US" dirty="0"/>
              <a:t>It is the only possible strategy for point sources</a:t>
            </a:r>
            <a:endParaRPr lang="cs-CZ" dirty="0"/>
          </a:p>
          <a:p>
            <a:pPr lvl="1"/>
            <a:r>
              <a:rPr lang="en-US" dirty="0"/>
              <a:t>For large sources, many samples are generated outside the BRDF lobe  -&gt; high variance, noise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064052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PDFs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BRDF</a:t>
            </a:r>
            <a:r>
              <a:rPr lang="en-US" b="1" dirty="0"/>
              <a:t> sampling</a:t>
            </a:r>
            <a:r>
              <a:rPr lang="cs-CZ" b="1" dirty="0"/>
              <a:t>: p</a:t>
            </a:r>
            <a:r>
              <a:rPr lang="en-US" b="1" baseline="-25000" dirty="0"/>
              <a:t>a</a:t>
            </a:r>
            <a:r>
              <a:rPr lang="cs-CZ" b="1" dirty="0"/>
              <a:t>(</a:t>
            </a:r>
            <a:r>
              <a:rPr lang="cs-CZ" b="1" dirty="0">
                <a:latin typeface="Symbol" pitchFamily="18" charset="2"/>
              </a:rPr>
              <a:t>w</a:t>
            </a:r>
            <a:r>
              <a:rPr lang="cs-CZ" b="1" dirty="0"/>
              <a:t>)</a:t>
            </a:r>
          </a:p>
          <a:p>
            <a:pPr lvl="1"/>
            <a:r>
              <a:rPr lang="en-US" dirty="0"/>
              <a:t>Depends on the BRDF, e.g. the formulas for physically-based </a:t>
            </a:r>
            <a:r>
              <a:rPr lang="en-US" dirty="0" err="1"/>
              <a:t>Phong</a:t>
            </a:r>
            <a:r>
              <a:rPr lang="en-US" dirty="0"/>
              <a:t> BRDF from the last lecture </a:t>
            </a:r>
            <a:endParaRPr lang="cs-CZ" dirty="0"/>
          </a:p>
          <a:p>
            <a:endParaRPr lang="cs-CZ" dirty="0"/>
          </a:p>
          <a:p>
            <a:r>
              <a:rPr lang="en-US" b="1" dirty="0"/>
              <a:t>Light source area sampling</a:t>
            </a:r>
            <a:r>
              <a:rPr lang="cs-CZ" b="1" dirty="0"/>
              <a:t>: p</a:t>
            </a:r>
            <a:r>
              <a:rPr lang="en-US" b="1" baseline="-25000" dirty="0"/>
              <a:t>b</a:t>
            </a:r>
            <a:r>
              <a:rPr lang="cs-CZ" b="1" dirty="0"/>
              <a:t>(</a:t>
            </a:r>
            <a:r>
              <a:rPr lang="cs-CZ" b="1" dirty="0">
                <a:latin typeface="Symbol" pitchFamily="18" charset="2"/>
              </a:rPr>
              <a:t>w</a:t>
            </a:r>
            <a:r>
              <a:rPr lang="cs-CZ" b="1" dirty="0"/>
              <a:t>)</a:t>
            </a:r>
            <a:endParaRPr lang="cs-CZ" dirty="0"/>
          </a:p>
          <a:p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7189" name="Object 5"/>
              <p:cNvSpPr txBox="1"/>
              <p:nvPr/>
            </p:nvSpPr>
            <p:spPr bwMode="auto">
              <a:xfrm>
                <a:off x="1403648" y="4077072"/>
                <a:ext cx="2990850" cy="1023937"/>
              </a:xfrm>
              <a:prstGeom prst="rect">
                <a:avLst/>
              </a:prstGeom>
              <a:noFill/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7189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4077072"/>
                <a:ext cx="2990850" cy="10239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2843808" y="4869160"/>
            <a:ext cx="10081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1"/>
          </p:cNvCxnSpPr>
          <p:nvPr/>
        </p:nvCxnSpPr>
        <p:spPr>
          <a:xfrm flipH="1" flipV="1">
            <a:off x="3275858" y="4951582"/>
            <a:ext cx="792086" cy="3905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67944" y="4953321"/>
            <a:ext cx="4968552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Conversion of the uniform pdf </a:t>
            </a:r>
            <a:r>
              <a:rPr lang="cs-CZ" b="1" dirty="0">
                <a:latin typeface="+mj-lt"/>
              </a:rPr>
              <a:t>1/</a:t>
            </a:r>
            <a:r>
              <a:rPr lang="en-US" b="1" dirty="0">
                <a:latin typeface="+mj-lt"/>
              </a:rPr>
              <a:t>|A| from the area measure </a:t>
            </a:r>
            <a:r>
              <a:rPr lang="cs-CZ" b="1" dirty="0">
                <a:latin typeface="+mj-lt"/>
              </a:rPr>
              <a:t>(</a:t>
            </a:r>
            <a:r>
              <a:rPr lang="cs-CZ" b="1" dirty="0" err="1">
                <a:latin typeface="+mj-lt"/>
              </a:rPr>
              <a:t>dA</a:t>
            </a:r>
            <a:r>
              <a:rPr lang="cs-CZ" b="1" dirty="0">
                <a:latin typeface="+mj-lt"/>
              </a:rPr>
              <a:t>) </a:t>
            </a:r>
            <a:r>
              <a:rPr lang="en-US" b="1" dirty="0">
                <a:latin typeface="+mj-lt"/>
              </a:rPr>
              <a:t>to the solid angle measure</a:t>
            </a:r>
            <a:r>
              <a:rPr lang="cs-CZ" b="1" dirty="0">
                <a:latin typeface="+mj-lt"/>
              </a:rPr>
              <a:t> (</a:t>
            </a:r>
            <a:r>
              <a:rPr lang="cs-CZ" b="1" dirty="0" err="1">
                <a:latin typeface="+mj-lt"/>
              </a:rPr>
              <a:t>d</a:t>
            </a:r>
            <a:r>
              <a:rPr lang="cs-CZ" b="1" dirty="0" err="1">
                <a:latin typeface="Symbol" pitchFamily="18" charset="2"/>
              </a:rPr>
              <a:t>w</a:t>
            </a:r>
            <a:r>
              <a:rPr lang="cs-CZ" b="1" dirty="0">
                <a:latin typeface="+mj-lt"/>
              </a:rPr>
              <a:t>)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7141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of the sampling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2009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Alexander </a:t>
            </a:r>
            <a:r>
              <a:rPr lang="cs-CZ" dirty="0" err="1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537321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a</a:t>
            </a:r>
            <a:r>
              <a:rPr lang="cs-CZ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* BRDF sampling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5584" y="5373216"/>
            <a:ext cx="385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b</a:t>
            </a:r>
            <a:r>
              <a:rPr lang="cs-CZ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* light source area sampling</a:t>
            </a:r>
          </a:p>
        </p:txBody>
      </p:sp>
    </p:spTree>
    <p:extLst>
      <p:ext uri="{BB962C8B-B14F-4D97-AF65-F5344CB8AC3E}">
        <p14:creationId xmlns:p14="http://schemas.microsoft.com/office/powerpoint/2010/main" val="1394962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Alternative MIS heuristics</a:t>
            </a:r>
            <a:endParaRPr lang="cs-CZ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5220745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B1ECE-D70B-4D47-A00D-4497B595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combination heuristics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866FC-B3AF-49EF-A8D7-6EE72C98B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b="1" dirty="0"/>
              <a:t>Low variance problems</a:t>
            </a:r>
            <a:r>
              <a:rPr lang="en-US" dirty="0"/>
              <a:t>”  </a:t>
            </a:r>
          </a:p>
          <a:p>
            <a:endParaRPr lang="en-US" dirty="0"/>
          </a:p>
          <a:p>
            <a:r>
              <a:rPr lang="en-US" dirty="0"/>
              <a:t>Whenever one sampling technique yields a very low variance estimator, balance heuristic can be suboptimal</a:t>
            </a:r>
          </a:p>
          <a:p>
            <a:endParaRPr lang="en-US" dirty="0"/>
          </a:p>
          <a:p>
            <a:r>
              <a:rPr lang="en-US" dirty="0"/>
              <a:t>“Power heuristic” or other heuristics can be better in such a case – see next slide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D7BD7-7921-4E12-B320-D69ED416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262668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297" y="4618055"/>
            <a:ext cx="9064594" cy="18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!SGI\vyuka\2010-zima\PGIII\envmap\rotation\brdf-diffuse.exr.png"/>
          <p:cNvPicPr>
            <a:picLocks noChangeAspect="1" noChangeArrowheads="1"/>
          </p:cNvPicPr>
          <p:nvPr/>
        </p:nvPicPr>
        <p:blipFill>
          <a:blip r:embed="rId2" cstate="print"/>
          <a:srcRect l="11073" t="4921" r="11073" b="4921"/>
          <a:stretch>
            <a:fillRect/>
          </a:stretch>
        </p:blipFill>
        <p:spPr bwMode="auto">
          <a:xfrm>
            <a:off x="7493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8" name="Picture 4" descr="C:\!SGI\vyuka\2010-zima\PGIII\envmap\rotation\brdf-alpha0.20.exr.png"/>
          <p:cNvPicPr>
            <a:picLocks noChangeAspect="1" noChangeArrowheads="1"/>
          </p:cNvPicPr>
          <p:nvPr/>
        </p:nvPicPr>
        <p:blipFill>
          <a:blip r:embed="rId3" cstate="print"/>
          <a:srcRect l="11073" t="4921" r="11073" b="4921"/>
          <a:stretch>
            <a:fillRect/>
          </a:stretch>
        </p:blipFill>
        <p:spPr bwMode="auto">
          <a:xfrm>
            <a:off x="28321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9" name="Picture 5" descr="C:\!SGI\vyuka\2010-zima\PGIII\envmap\rotation\brdf-alpha0.05.exr.png"/>
          <p:cNvPicPr>
            <a:picLocks noChangeAspect="1" noChangeArrowheads="1"/>
          </p:cNvPicPr>
          <p:nvPr/>
        </p:nvPicPr>
        <p:blipFill>
          <a:blip r:embed="rId4" cstate="print"/>
          <a:srcRect l="11073" t="4921" r="11073" b="4921"/>
          <a:stretch>
            <a:fillRect/>
          </a:stretch>
        </p:blipFill>
        <p:spPr bwMode="auto">
          <a:xfrm>
            <a:off x="49149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0" name="Picture 6" descr="C:\!SGI\vyuka\2010-zima\PGIII\envmap\rotation\brdf-alpha0.01.exr.png"/>
          <p:cNvPicPr>
            <a:picLocks noChangeAspect="1" noChangeArrowheads="1"/>
          </p:cNvPicPr>
          <p:nvPr/>
        </p:nvPicPr>
        <p:blipFill>
          <a:blip r:embed="rId5" cstate="print"/>
          <a:srcRect l="11073" t="4921" r="11073" b="4921"/>
          <a:stretch>
            <a:fillRect/>
          </a:stretch>
        </p:blipFill>
        <p:spPr bwMode="auto">
          <a:xfrm>
            <a:off x="69977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1" name="Picture 7" descr="C:\!SGI\vyuka\2010-zima\PGIII\envmap\rotation\em-diffuse.exr.png"/>
          <p:cNvPicPr>
            <a:picLocks noChangeAspect="1" noChangeArrowheads="1"/>
          </p:cNvPicPr>
          <p:nvPr/>
        </p:nvPicPr>
        <p:blipFill>
          <a:blip r:embed="rId6" cstate="print"/>
          <a:srcRect l="11073" t="4921" r="11073" b="4921"/>
          <a:stretch>
            <a:fillRect/>
          </a:stretch>
        </p:blipFill>
        <p:spPr bwMode="auto">
          <a:xfrm>
            <a:off x="7493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2" name="Picture 8" descr="C:\!SGI\vyuka\2010-zima\PGIII\envmap\rotation\em-alpha0.20.exr.png"/>
          <p:cNvPicPr>
            <a:picLocks noChangeAspect="1" noChangeArrowheads="1"/>
          </p:cNvPicPr>
          <p:nvPr/>
        </p:nvPicPr>
        <p:blipFill>
          <a:blip r:embed="rId7" cstate="print"/>
          <a:srcRect l="11073" t="4921" r="11073" b="4921"/>
          <a:stretch>
            <a:fillRect/>
          </a:stretch>
        </p:blipFill>
        <p:spPr bwMode="auto">
          <a:xfrm>
            <a:off x="28321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3" name="Picture 9" descr="C:\!SGI\vyuka\2010-zima\PGIII\envmap\rotation\em-alpha0.05.exr.png"/>
          <p:cNvPicPr>
            <a:picLocks noChangeAspect="1" noChangeArrowheads="1"/>
          </p:cNvPicPr>
          <p:nvPr/>
        </p:nvPicPr>
        <p:blipFill>
          <a:blip r:embed="rId8" cstate="print"/>
          <a:srcRect l="11073" t="4921" r="11073" b="4921"/>
          <a:stretch>
            <a:fillRect/>
          </a:stretch>
        </p:blipFill>
        <p:spPr bwMode="auto">
          <a:xfrm>
            <a:off x="49149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4" name="Picture 10" descr="C:\!SGI\vyuka\2010-zima\PGIII\envmap\rotation\em-alpha0.01.exr.png"/>
          <p:cNvPicPr>
            <a:picLocks noChangeAspect="1" noChangeArrowheads="1"/>
          </p:cNvPicPr>
          <p:nvPr/>
        </p:nvPicPr>
        <p:blipFill>
          <a:blip r:embed="rId9" cstate="print"/>
          <a:srcRect l="11073" t="4921" r="11073" b="4921"/>
          <a:stretch>
            <a:fillRect/>
          </a:stretch>
        </p:blipFill>
        <p:spPr bwMode="auto">
          <a:xfrm>
            <a:off x="69977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5" name="Picture 11" descr="C:\!SGI\vyuka\2010-zima\PGIII\envmap\rotation\mis-diffuse.exr.png"/>
          <p:cNvPicPr>
            <a:picLocks noChangeAspect="1" noChangeArrowheads="1"/>
          </p:cNvPicPr>
          <p:nvPr/>
        </p:nvPicPr>
        <p:blipFill>
          <a:blip r:embed="rId10" cstate="print"/>
          <a:srcRect l="11073" t="4921" r="11073" b="4921"/>
          <a:stretch>
            <a:fillRect/>
          </a:stretch>
        </p:blipFill>
        <p:spPr bwMode="auto">
          <a:xfrm>
            <a:off x="7493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6" name="Picture 12" descr="C:\!SGI\vyuka\2010-zima\PGIII\envmap\rotation\mis-a0.20.exr.png"/>
          <p:cNvPicPr>
            <a:picLocks noChangeAspect="1" noChangeArrowheads="1"/>
          </p:cNvPicPr>
          <p:nvPr/>
        </p:nvPicPr>
        <p:blipFill>
          <a:blip r:embed="rId11" cstate="print"/>
          <a:srcRect l="11073" t="4921" r="11073" b="4921"/>
          <a:stretch>
            <a:fillRect/>
          </a:stretch>
        </p:blipFill>
        <p:spPr bwMode="auto">
          <a:xfrm>
            <a:off x="28321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7" name="Picture 13" descr="C:\!SGI\vyuka\2010-zima\PGIII\envmap\rotation\mis-a0.05.exr.png"/>
          <p:cNvPicPr>
            <a:picLocks noChangeAspect="1" noChangeArrowheads="1"/>
          </p:cNvPicPr>
          <p:nvPr/>
        </p:nvPicPr>
        <p:blipFill>
          <a:blip r:embed="rId12" cstate="print"/>
          <a:srcRect l="11073" t="4921" r="11073" b="4921"/>
          <a:stretch>
            <a:fillRect/>
          </a:stretch>
        </p:blipFill>
        <p:spPr bwMode="auto">
          <a:xfrm>
            <a:off x="49149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8" name="Picture 14" descr="C:\!SGI\vyuka\2010-zima\PGIII\envmap\rotation\mis-a0.01.exr.png"/>
          <p:cNvPicPr>
            <a:picLocks noChangeAspect="1" noChangeArrowheads="1"/>
          </p:cNvPicPr>
          <p:nvPr/>
        </p:nvPicPr>
        <p:blipFill>
          <a:blip r:embed="rId13" cstate="print"/>
          <a:srcRect l="11073" t="4921" r="11073" b="4921"/>
          <a:stretch>
            <a:fillRect/>
          </a:stretch>
        </p:blipFill>
        <p:spPr bwMode="auto">
          <a:xfrm>
            <a:off x="6997796" y="4724400"/>
            <a:ext cx="1898392" cy="164881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 rot="16200000">
            <a:off x="-362278" y="163038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BRDF 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62278" y="3410990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EM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58833" y="5222297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orbel"/>
              </a:rPr>
              <a:t>MIS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orbel"/>
              </a:rPr>
              <a:t>300 + 300 samples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6800" y="6488668"/>
            <a:ext cx="132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Diffuse only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9489" y="6488668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1498" y="6477000"/>
            <a:ext cx="205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2174" y="6477000"/>
            <a:ext cx="205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CF9302-483F-42F0-843C-FCD22341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of environment lighting</a:t>
            </a:r>
          </a:p>
        </p:txBody>
      </p:sp>
    </p:spTree>
    <p:extLst>
      <p:ext uri="{BB962C8B-B14F-4D97-AF65-F5344CB8AC3E}">
        <p14:creationId xmlns:p14="http://schemas.microsoft.com/office/powerpoint/2010/main" val="2170946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099B-8971-47EE-937B-CFC57AF4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657E1-F5BB-4E53-B24C-3140C9336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D5DD6-B767-4D1B-BBAC-78C21A5B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CB3BE-9592-46C0-BCA4-E763DE96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40"/>
            <a:ext cx="9144000" cy="66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17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Other examples of MIS applications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en-US" sz="2000" dirty="0"/>
              <a:t>In the following we apply MIS to combine full path sampling techniques for calculating light transport in participating media.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958297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transport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64251" y="1988840"/>
            <a:ext cx="390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rare,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fwd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-scattering fog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32895" y="5838363"/>
            <a:ext cx="26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back-scattering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547664" y="3789040"/>
            <a:ext cx="2648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back-scattering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high albedo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7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transport only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1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 rot="16200000">
            <a:off x="-2811290" y="2859085"/>
            <a:ext cx="6858002" cy="1139825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work comparison, 1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755576" y="43200"/>
            <a:ext cx="3960424" cy="3312000"/>
            <a:chOff x="755576" y="43200"/>
            <a:chExt cx="3960424" cy="3312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7273"/>
            <a:stretch/>
          </p:blipFill>
          <p:spPr bwMode="auto">
            <a:xfrm>
              <a:off x="756000" y="432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755576" y="44624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Point-Point 3D (≈vol. ph. map.)</a:t>
              </a: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4859592" y="43200"/>
            <a:ext cx="3960000" cy="3312000"/>
            <a:chOff x="4859592" y="43200"/>
            <a:chExt cx="3960000" cy="33120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7273"/>
            <a:stretch/>
          </p:blipFill>
          <p:spPr bwMode="auto">
            <a:xfrm>
              <a:off x="4859592" y="432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4859592" y="44624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Point-Beam 2D (=BRE)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755576" y="3474000"/>
            <a:ext cx="3960000" cy="3312000"/>
            <a:chOff x="755576" y="3474000"/>
            <a:chExt cx="3960000" cy="3312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2" b="7273"/>
            <a:stretch/>
          </p:blipFill>
          <p:spPr bwMode="auto">
            <a:xfrm>
              <a:off x="755576" y="34740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755576" y="3481745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Beam-Beam 1D (=photon beams)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4859592" y="3474000"/>
            <a:ext cx="3960000" cy="3312000"/>
            <a:chOff x="4859592" y="3474000"/>
            <a:chExt cx="3960000" cy="33120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2" b="7273"/>
            <a:stretch/>
          </p:blipFill>
          <p:spPr bwMode="auto">
            <a:xfrm>
              <a:off x="4859592" y="34740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4859592" y="3484427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Bidirectional PT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t="52911" r="47489" b="38117"/>
          <a:stretch/>
        </p:blipFill>
        <p:spPr bwMode="auto">
          <a:xfrm>
            <a:off x="5086350" y="2076450"/>
            <a:ext cx="352425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9" t="52903" r="47486" b="38125"/>
          <a:stretch/>
        </p:blipFill>
        <p:spPr bwMode="auto">
          <a:xfrm>
            <a:off x="983722" y="5442926"/>
            <a:ext cx="352440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52903" r="47486" b="38125"/>
          <a:stretch/>
        </p:blipFill>
        <p:spPr bwMode="auto">
          <a:xfrm>
            <a:off x="5086800" y="5442926"/>
            <a:ext cx="352440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9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4859592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755576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6000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 rot="16200000">
            <a:off x="-2811290" y="2859085"/>
            <a:ext cx="6858002" cy="1139825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work comparison, 1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5576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Point-Point 3D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59592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Point-Beam 2D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55576" y="3481745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Beam-Beam 1D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59592" y="3484427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Bidirectional PT</a:t>
            </a:r>
          </a:p>
        </p:txBody>
      </p:sp>
    </p:spTree>
    <p:extLst>
      <p:ext uri="{BB962C8B-B14F-4D97-AF65-F5344CB8AC3E}">
        <p14:creationId xmlns:p14="http://schemas.microsoft.com/office/powerpoint/2010/main" val="13310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6000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5576" y="44624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4859592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755576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755576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Point-Point 3D</a:t>
            </a:r>
          </a:p>
        </p:txBody>
      </p:sp>
      <p:sp>
        <p:nvSpPr>
          <p:cNvPr id="20" name="Nadpis 6"/>
          <p:cNvSpPr txBox="1">
            <a:spLocks/>
          </p:cNvSpPr>
          <p:nvPr/>
        </p:nvSpPr>
        <p:spPr bwMode="auto">
          <a:xfrm rot="16200000">
            <a:off x="-2811290" y="2859085"/>
            <a:ext cx="685800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Weighted contributions</a:t>
            </a:r>
            <a:endParaRPr lang="cs-CZ" b="0" kern="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4624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859592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Point-Beam 2D</a:t>
            </a: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5576" y="3474080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3474080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755576" y="3481745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Beam-Beam 1D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59592" y="3484427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Bidirectional 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6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UPBP (our algorithm)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hour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of environment 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different sampling strategies for generating the incoming light direction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</a:p>
          <a:p>
            <a:pPr marL="0" indent="0">
              <a:buNone/>
            </a:pPr>
            <a:endParaRPr lang="cs-CZ" dirty="0"/>
          </a:p>
          <a:p>
            <a:pPr marL="784225" lvl="1" indent="-457200">
              <a:buFont typeface="+mj-lt"/>
              <a:buAutoNum type="arabicPeriod"/>
            </a:pPr>
            <a:r>
              <a:rPr lang="cs-CZ" b="1" dirty="0"/>
              <a:t>BRDF</a:t>
            </a:r>
            <a:r>
              <a:rPr lang="en-US" b="1" dirty="0"/>
              <a:t>-proportional sampling - </a:t>
            </a:r>
            <a:r>
              <a:rPr lang="en-US" i="1" dirty="0"/>
              <a:t>p</a:t>
            </a:r>
            <a:r>
              <a:rPr lang="en-US" baseline="-25000" dirty="0"/>
              <a:t>a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</a:t>
            </a: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r>
              <a:rPr lang="en-US" b="1" dirty="0"/>
              <a:t>Environment map-proportional sampling - </a:t>
            </a:r>
            <a:r>
              <a:rPr lang="en-US" i="1" dirty="0"/>
              <a:t>p</a:t>
            </a:r>
            <a:r>
              <a:rPr lang="en-US" baseline="-25000" dirty="0"/>
              <a:t>b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152952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What is wrong with using either of the two strategies alone?</a:t>
            </a:r>
            <a:endParaRPr lang="en-US" dirty="0">
              <a:latin typeface="Arial CE" charset="-18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2195736" y="2504141"/>
            <a:ext cx="4841404" cy="2897188"/>
          </a:xfrm>
          <a:custGeom>
            <a:avLst/>
            <a:gdLst>
              <a:gd name="T0" fmla="*/ 192 w 3841"/>
              <a:gd name="T1" fmla="*/ 1680 h 1825"/>
              <a:gd name="T2" fmla="*/ 384 w 3841"/>
              <a:gd name="T3" fmla="*/ 1440 h 1825"/>
              <a:gd name="T4" fmla="*/ 480 w 3841"/>
              <a:gd name="T5" fmla="*/ 1248 h 1825"/>
              <a:gd name="T6" fmla="*/ 624 w 3841"/>
              <a:gd name="T7" fmla="*/ 720 h 1825"/>
              <a:gd name="T8" fmla="*/ 720 w 3841"/>
              <a:gd name="T9" fmla="*/ 336 h 1825"/>
              <a:gd name="T10" fmla="*/ 816 w 3841"/>
              <a:gd name="T11" fmla="*/ 144 h 1825"/>
              <a:gd name="T12" fmla="*/ 912 w 3841"/>
              <a:gd name="T13" fmla="*/ 0 h 1825"/>
              <a:gd name="T14" fmla="*/ 1008 w 3841"/>
              <a:gd name="T15" fmla="*/ 0 h 1825"/>
              <a:gd name="T16" fmla="*/ 1104 w 3841"/>
              <a:gd name="T17" fmla="*/ 144 h 1825"/>
              <a:gd name="T18" fmla="*/ 1296 w 3841"/>
              <a:gd name="T19" fmla="*/ 528 h 1825"/>
              <a:gd name="T20" fmla="*/ 1488 w 3841"/>
              <a:gd name="T21" fmla="*/ 960 h 1825"/>
              <a:gd name="T22" fmla="*/ 1632 w 3841"/>
              <a:gd name="T23" fmla="*/ 1248 h 1825"/>
              <a:gd name="T24" fmla="*/ 1824 w 3841"/>
              <a:gd name="T25" fmla="*/ 1392 h 1825"/>
              <a:gd name="T26" fmla="*/ 2016 w 3841"/>
              <a:gd name="T27" fmla="*/ 1440 h 1825"/>
              <a:gd name="T28" fmla="*/ 2208 w 3841"/>
              <a:gd name="T29" fmla="*/ 1440 h 1825"/>
              <a:gd name="T30" fmla="*/ 2352 w 3841"/>
              <a:gd name="T31" fmla="*/ 1392 h 1825"/>
              <a:gd name="T32" fmla="*/ 2448 w 3841"/>
              <a:gd name="T33" fmla="*/ 1200 h 1825"/>
              <a:gd name="T34" fmla="*/ 2544 w 3841"/>
              <a:gd name="T35" fmla="*/ 864 h 1825"/>
              <a:gd name="T36" fmla="*/ 2640 w 3841"/>
              <a:gd name="T37" fmla="*/ 672 h 1825"/>
              <a:gd name="T38" fmla="*/ 2736 w 3841"/>
              <a:gd name="T39" fmla="*/ 624 h 1825"/>
              <a:gd name="T40" fmla="*/ 2832 w 3841"/>
              <a:gd name="T41" fmla="*/ 672 h 1825"/>
              <a:gd name="T42" fmla="*/ 3024 w 3841"/>
              <a:gd name="T43" fmla="*/ 1056 h 1825"/>
              <a:gd name="T44" fmla="*/ 3216 w 3841"/>
              <a:gd name="T45" fmla="*/ 1440 h 1825"/>
              <a:gd name="T46" fmla="*/ 3408 w 3841"/>
              <a:gd name="T47" fmla="*/ 1632 h 1825"/>
              <a:gd name="T48" fmla="*/ 3600 w 3841"/>
              <a:gd name="T49" fmla="*/ 1728 h 1825"/>
              <a:gd name="T50" fmla="*/ 3840 w 3841"/>
              <a:gd name="T51" fmla="*/ 1776 h 1825"/>
              <a:gd name="T52" fmla="*/ 3840 w 3841"/>
              <a:gd name="T53" fmla="*/ 1824 h 1825"/>
              <a:gd name="T54" fmla="*/ 0 w 3841"/>
              <a:gd name="T55" fmla="*/ 1824 h 1825"/>
              <a:gd name="T56" fmla="*/ 192 w 3841"/>
              <a:gd name="T57" fmla="*/ 1680 h 18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1"/>
              <a:gd name="T88" fmla="*/ 0 h 1825"/>
              <a:gd name="T89" fmla="*/ 3841 w 3841"/>
              <a:gd name="T90" fmla="*/ 1825 h 18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1" h="1825">
                <a:moveTo>
                  <a:pt x="192" y="1680"/>
                </a:moveTo>
                <a:lnTo>
                  <a:pt x="384" y="1440"/>
                </a:lnTo>
                <a:lnTo>
                  <a:pt x="480" y="1248"/>
                </a:lnTo>
                <a:lnTo>
                  <a:pt x="624" y="720"/>
                </a:lnTo>
                <a:lnTo>
                  <a:pt x="720" y="336"/>
                </a:lnTo>
                <a:lnTo>
                  <a:pt x="816" y="144"/>
                </a:lnTo>
                <a:lnTo>
                  <a:pt x="912" y="0"/>
                </a:lnTo>
                <a:lnTo>
                  <a:pt x="1008" y="0"/>
                </a:lnTo>
                <a:lnTo>
                  <a:pt x="1104" y="144"/>
                </a:lnTo>
                <a:lnTo>
                  <a:pt x="1296" y="528"/>
                </a:lnTo>
                <a:lnTo>
                  <a:pt x="1488" y="960"/>
                </a:lnTo>
                <a:lnTo>
                  <a:pt x="1632" y="1248"/>
                </a:lnTo>
                <a:lnTo>
                  <a:pt x="1824" y="1392"/>
                </a:lnTo>
                <a:lnTo>
                  <a:pt x="2016" y="1440"/>
                </a:lnTo>
                <a:lnTo>
                  <a:pt x="2208" y="1440"/>
                </a:lnTo>
                <a:lnTo>
                  <a:pt x="2352" y="1392"/>
                </a:lnTo>
                <a:lnTo>
                  <a:pt x="2448" y="1200"/>
                </a:lnTo>
                <a:lnTo>
                  <a:pt x="2544" y="864"/>
                </a:lnTo>
                <a:lnTo>
                  <a:pt x="2640" y="672"/>
                </a:lnTo>
                <a:lnTo>
                  <a:pt x="2736" y="624"/>
                </a:lnTo>
                <a:lnTo>
                  <a:pt x="2832" y="672"/>
                </a:lnTo>
                <a:lnTo>
                  <a:pt x="3024" y="1056"/>
                </a:lnTo>
                <a:lnTo>
                  <a:pt x="3216" y="1440"/>
                </a:lnTo>
                <a:lnTo>
                  <a:pt x="3408" y="1632"/>
                </a:lnTo>
                <a:lnTo>
                  <a:pt x="3600" y="1728"/>
                </a:lnTo>
                <a:lnTo>
                  <a:pt x="3840" y="1776"/>
                </a:lnTo>
                <a:lnTo>
                  <a:pt x="3840" y="1824"/>
                </a:lnTo>
                <a:lnTo>
                  <a:pt x="0" y="1824"/>
                </a:lnTo>
                <a:lnTo>
                  <a:pt x="192" y="1680"/>
                </a:lnTo>
              </a:path>
            </a:pathLst>
          </a:custGeom>
          <a:solidFill>
            <a:schemeClr val="bg1">
              <a:lumMod val="9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205820" y="2042873"/>
            <a:ext cx="4819976" cy="334416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545348" y="2242857"/>
            <a:ext cx="75020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latin typeface="+mj-lt"/>
              </a:rPr>
              <a:t>f</a:t>
            </a:r>
            <a:r>
              <a:rPr lang="cs-CZ" sz="2800" dirty="0">
                <a:latin typeface="+mj-lt"/>
              </a:rPr>
              <a:t>(</a:t>
            </a:r>
            <a:r>
              <a:rPr lang="cs-CZ" sz="2800" i="1" dirty="0">
                <a:latin typeface="+mj-lt"/>
              </a:rPr>
              <a:t>x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2195736" y="3799541"/>
            <a:ext cx="3631368" cy="1601788"/>
          </a:xfrm>
          <a:custGeom>
            <a:avLst/>
            <a:gdLst>
              <a:gd name="T0" fmla="*/ 0 w 2881"/>
              <a:gd name="T1" fmla="*/ 1008 h 1009"/>
              <a:gd name="T2" fmla="*/ 336 w 2881"/>
              <a:gd name="T3" fmla="*/ 889 h 1009"/>
              <a:gd name="T4" fmla="*/ 576 w 2881"/>
              <a:gd name="T5" fmla="*/ 712 h 1009"/>
              <a:gd name="T6" fmla="*/ 768 w 2881"/>
              <a:gd name="T7" fmla="*/ 415 h 1009"/>
              <a:gd name="T8" fmla="*/ 912 w 2881"/>
              <a:gd name="T9" fmla="*/ 59 h 1009"/>
              <a:gd name="T10" fmla="*/ 1008 w 2881"/>
              <a:gd name="T11" fmla="*/ 0 h 1009"/>
              <a:gd name="T12" fmla="*/ 1104 w 2881"/>
              <a:gd name="T13" fmla="*/ 59 h 1009"/>
              <a:gd name="T14" fmla="*/ 1200 w 2881"/>
              <a:gd name="T15" fmla="*/ 237 h 1009"/>
              <a:gd name="T16" fmla="*/ 1296 w 2881"/>
              <a:gd name="T17" fmla="*/ 415 h 1009"/>
              <a:gd name="T18" fmla="*/ 1536 w 2881"/>
              <a:gd name="T19" fmla="*/ 720 h 1009"/>
              <a:gd name="T20" fmla="*/ 1824 w 2881"/>
              <a:gd name="T21" fmla="*/ 830 h 1009"/>
              <a:gd name="T22" fmla="*/ 2112 w 2881"/>
              <a:gd name="T23" fmla="*/ 889 h 1009"/>
              <a:gd name="T24" fmla="*/ 2496 w 2881"/>
              <a:gd name="T25" fmla="*/ 949 h 1009"/>
              <a:gd name="T26" fmla="*/ 2880 w 2881"/>
              <a:gd name="T27" fmla="*/ 1008 h 10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1"/>
              <a:gd name="T43" fmla="*/ 0 h 1009"/>
              <a:gd name="T44" fmla="*/ 2881 w 2881"/>
              <a:gd name="T45" fmla="*/ 1009 h 100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1" h="1009">
                <a:moveTo>
                  <a:pt x="0" y="1008"/>
                </a:moveTo>
                <a:lnTo>
                  <a:pt x="336" y="889"/>
                </a:lnTo>
                <a:lnTo>
                  <a:pt x="576" y="712"/>
                </a:lnTo>
                <a:lnTo>
                  <a:pt x="768" y="415"/>
                </a:lnTo>
                <a:lnTo>
                  <a:pt x="912" y="59"/>
                </a:lnTo>
                <a:lnTo>
                  <a:pt x="1008" y="0"/>
                </a:lnTo>
                <a:lnTo>
                  <a:pt x="1104" y="59"/>
                </a:lnTo>
                <a:lnTo>
                  <a:pt x="1200" y="237"/>
                </a:lnTo>
                <a:lnTo>
                  <a:pt x="1296" y="415"/>
                </a:lnTo>
                <a:lnTo>
                  <a:pt x="1536" y="720"/>
                </a:lnTo>
                <a:lnTo>
                  <a:pt x="1824" y="830"/>
                </a:lnTo>
                <a:lnTo>
                  <a:pt x="2112" y="889"/>
                </a:lnTo>
                <a:lnTo>
                  <a:pt x="2496" y="949"/>
                </a:lnTo>
                <a:lnTo>
                  <a:pt x="2880" y="1008"/>
                </a:lnTo>
              </a:path>
            </a:pathLst>
          </a:custGeom>
          <a:noFill/>
          <a:ln w="25400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3345270" y="4256741"/>
            <a:ext cx="3691870" cy="1144588"/>
          </a:xfrm>
          <a:custGeom>
            <a:avLst/>
            <a:gdLst>
              <a:gd name="T0" fmla="*/ 2928 w 2929"/>
              <a:gd name="T1" fmla="*/ 672 h 721"/>
              <a:gd name="T2" fmla="*/ 2544 w 2929"/>
              <a:gd name="T3" fmla="*/ 635 h 721"/>
              <a:gd name="T4" fmla="*/ 2304 w 2929"/>
              <a:gd name="T5" fmla="*/ 508 h 721"/>
              <a:gd name="T6" fmla="*/ 2112 w 2929"/>
              <a:gd name="T7" fmla="*/ 296 h 721"/>
              <a:gd name="T8" fmla="*/ 1968 w 2929"/>
              <a:gd name="T9" fmla="*/ 96 h 721"/>
              <a:gd name="T10" fmla="*/ 1872 w 2929"/>
              <a:gd name="T11" fmla="*/ 0 h 721"/>
              <a:gd name="T12" fmla="*/ 1776 w 2929"/>
              <a:gd name="T13" fmla="*/ 42 h 721"/>
              <a:gd name="T14" fmla="*/ 1680 w 2929"/>
              <a:gd name="T15" fmla="*/ 169 h 721"/>
              <a:gd name="T16" fmla="*/ 1584 w 2929"/>
              <a:gd name="T17" fmla="*/ 296 h 721"/>
              <a:gd name="T18" fmla="*/ 1344 w 2929"/>
              <a:gd name="T19" fmla="*/ 480 h 721"/>
              <a:gd name="T20" fmla="*/ 1056 w 2929"/>
              <a:gd name="T21" fmla="*/ 593 h 721"/>
              <a:gd name="T22" fmla="*/ 768 w 2929"/>
              <a:gd name="T23" fmla="*/ 635 h 721"/>
              <a:gd name="T24" fmla="*/ 384 w 2929"/>
              <a:gd name="T25" fmla="*/ 678 h 721"/>
              <a:gd name="T26" fmla="*/ 0 w 2929"/>
              <a:gd name="T27" fmla="*/ 720 h 7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9"/>
              <a:gd name="T43" fmla="*/ 0 h 721"/>
              <a:gd name="T44" fmla="*/ 2929 w 2929"/>
              <a:gd name="T45" fmla="*/ 721 h 7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9" h="721">
                <a:moveTo>
                  <a:pt x="2928" y="672"/>
                </a:moveTo>
                <a:lnTo>
                  <a:pt x="2544" y="635"/>
                </a:lnTo>
                <a:lnTo>
                  <a:pt x="2304" y="508"/>
                </a:lnTo>
                <a:lnTo>
                  <a:pt x="2112" y="296"/>
                </a:lnTo>
                <a:lnTo>
                  <a:pt x="1968" y="96"/>
                </a:lnTo>
                <a:lnTo>
                  <a:pt x="1872" y="0"/>
                </a:lnTo>
                <a:lnTo>
                  <a:pt x="1776" y="42"/>
                </a:lnTo>
                <a:lnTo>
                  <a:pt x="1680" y="169"/>
                </a:lnTo>
                <a:lnTo>
                  <a:pt x="1584" y="296"/>
                </a:lnTo>
                <a:lnTo>
                  <a:pt x="1344" y="480"/>
                </a:lnTo>
                <a:lnTo>
                  <a:pt x="1056" y="593"/>
                </a:lnTo>
                <a:lnTo>
                  <a:pt x="768" y="635"/>
                </a:lnTo>
                <a:lnTo>
                  <a:pt x="384" y="678"/>
                </a:lnTo>
                <a:lnTo>
                  <a:pt x="0" y="72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3004692" y="4425016"/>
            <a:ext cx="97783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solidFill>
                  <a:srgbClr val="00B050"/>
                </a:solidFill>
                <a:latin typeface="+mj-lt"/>
              </a:rPr>
              <a:t>p</a:t>
            </a:r>
            <a:r>
              <a:rPr lang="en-US" sz="2800" i="1" baseline="-25000" dirty="0">
                <a:solidFill>
                  <a:srgbClr val="00B050"/>
                </a:solidFill>
                <a:latin typeface="+mj-lt"/>
              </a:rPr>
              <a:t>a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(</a:t>
            </a:r>
            <a:r>
              <a:rPr lang="cs-CZ" sz="2800" i="1" dirty="0">
                <a:solidFill>
                  <a:srgbClr val="00B050"/>
                </a:solidFill>
                <a:latin typeface="+mj-lt"/>
              </a:rPr>
              <a:t>x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)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5188540" y="4653616"/>
            <a:ext cx="77256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solidFill>
                  <a:schemeClr val="accent2"/>
                </a:solidFill>
                <a:latin typeface="+mj-lt"/>
              </a:rPr>
              <a:t>p</a:t>
            </a:r>
            <a:r>
              <a:rPr lang="en-US" sz="2800" i="1" baseline="-25000" dirty="0">
                <a:solidFill>
                  <a:schemeClr val="accent2"/>
                </a:solidFill>
                <a:latin typeface="+mj-lt"/>
              </a:rPr>
              <a:t>b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(</a:t>
            </a:r>
            <a:r>
              <a:rPr lang="cs-CZ" sz="2800" i="1" dirty="0">
                <a:solidFill>
                  <a:schemeClr val="accent2"/>
                </a:solidFill>
                <a:latin typeface="+mj-lt"/>
              </a:rPr>
              <a:t>x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)</a:t>
            </a:r>
          </a:p>
        </p:txBody>
      </p:sp>
      <p:cxnSp>
        <p:nvCxnSpPr>
          <p:cNvPr id="33" name="Přímá spojovací čára 32"/>
          <p:cNvCxnSpPr/>
          <p:nvPr/>
        </p:nvCxnSpPr>
        <p:spPr>
          <a:xfrm flipV="1">
            <a:off x="5508104" y="3025065"/>
            <a:ext cx="0" cy="252028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508104" y="5284609"/>
            <a:ext cx="50013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2800" i="1" dirty="0" err="1">
                <a:latin typeface="+mj-lt"/>
              </a:rPr>
              <a:t>x</a:t>
            </a:r>
            <a:r>
              <a:rPr lang="en-US" sz="2800" i="1" baseline="-25000" dirty="0" err="1">
                <a:latin typeface="+mj-lt"/>
              </a:rPr>
              <a:t>a</a:t>
            </a:r>
            <a:endParaRPr 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8394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the previous slide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en-US" dirty="0"/>
              <a:t>We have</a:t>
            </a:r>
            <a:r>
              <a:rPr lang="cs-CZ" dirty="0"/>
              <a:t> </a:t>
            </a:r>
            <a:r>
              <a:rPr lang="en-US" dirty="0"/>
              <a:t>a complex multimodal integrand g(</a:t>
            </a:r>
            <a:r>
              <a:rPr lang="en-US" i="1" dirty="0"/>
              <a:t>x</a:t>
            </a:r>
            <a:r>
              <a:rPr lang="en-US" dirty="0"/>
              <a:t>) that we want to numerically integrate using a MC method with importance sampling. Unfortunately, we do not have a PDF that would mimic the integrand in the entire domain. Instead, we can draw the sample from two different PDFs,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and </a:t>
            </a:r>
            <a:r>
              <a:rPr lang="en-US" i="1" dirty="0"/>
              <a:t>p</a:t>
            </a:r>
            <a:r>
              <a:rPr lang="en-US" i="1" baseline="-25000" dirty="0"/>
              <a:t>b</a:t>
            </a:r>
            <a:r>
              <a:rPr lang="en-US" dirty="0"/>
              <a:t> each of which is a good match for the integrand under different conditions – i.e. in different part of the domain.</a:t>
            </a:r>
          </a:p>
          <a:p>
            <a:r>
              <a:rPr lang="en-US" dirty="0"/>
              <a:t>However, the estimators corresponding to these two PDFs have extremely high variance – shown on the slide. We can use Multiple Importance Sampling (MIS) to combine the sampling techniques corresponding to the two PDFs into a single, robust, combined technique. The MIS procedure is extremely simple: sample from both techniques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and </a:t>
            </a:r>
            <a:r>
              <a:rPr lang="en-US" i="1" dirty="0"/>
              <a:t>p</a:t>
            </a:r>
            <a:r>
              <a:rPr lang="en-US" i="1" baseline="-25000" dirty="0"/>
              <a:t>b</a:t>
            </a:r>
            <a:r>
              <a:rPr lang="en-US" dirty="0"/>
              <a:t> , and then weight the samples appropriately.</a:t>
            </a:r>
          </a:p>
          <a:p>
            <a:endParaRPr lang="en-US" dirty="0"/>
          </a:p>
          <a:p>
            <a:r>
              <a:rPr lang="en-US" dirty="0"/>
              <a:t>This estimator is really powerful at suppressing outlier samples such as those that you would obtain by picking </a:t>
            </a:r>
            <a:r>
              <a:rPr lang="en-US" i="1" dirty="0" err="1"/>
              <a:t>x</a:t>
            </a:r>
            <a:r>
              <a:rPr lang="en-US" dirty="0" err="1"/>
              <a:t>_from</a:t>
            </a:r>
            <a:r>
              <a:rPr lang="en-US" dirty="0"/>
              <a:t> the tail of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, where g(</a:t>
            </a:r>
            <a:r>
              <a:rPr lang="en-US" i="1" dirty="0"/>
              <a:t>x</a:t>
            </a:r>
            <a:r>
              <a:rPr lang="en-US" dirty="0"/>
              <a:t>) might still be large. Without having </a:t>
            </a:r>
            <a:r>
              <a:rPr lang="en-US" i="1" dirty="0"/>
              <a:t>p</a:t>
            </a:r>
            <a:r>
              <a:rPr lang="en-US" i="1" baseline="-25000" dirty="0"/>
              <a:t>b</a:t>
            </a:r>
            <a:r>
              <a:rPr lang="en-US" i="1" dirty="0"/>
              <a:t> </a:t>
            </a:r>
            <a:r>
              <a:rPr lang="en-US" dirty="0"/>
              <a:t>at our disposal, the MC estimator would be dividing the large g(</a:t>
            </a:r>
            <a:r>
              <a:rPr lang="en-US" i="1" dirty="0"/>
              <a:t>x</a:t>
            </a:r>
            <a:r>
              <a:rPr lang="en-US" dirty="0"/>
              <a:t>) by the small </a:t>
            </a:r>
            <a:r>
              <a:rPr lang="en-US" i="1" dirty="0"/>
              <a:t>p</a:t>
            </a:r>
            <a:r>
              <a:rPr lang="en-US" i="1" baseline="-25000" dirty="0"/>
              <a:t>a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), producing an outlier sample. </a:t>
            </a:r>
          </a:p>
          <a:p>
            <a:r>
              <a:rPr lang="en-US" dirty="0"/>
              <a:t>The combined technique has a much higher chance of producing this particular </a:t>
            </a:r>
            <a:r>
              <a:rPr lang="en-US" i="1" dirty="0"/>
              <a:t>x</a:t>
            </a:r>
            <a:r>
              <a:rPr lang="en-US" dirty="0"/>
              <a:t> (because it can sample it also from </a:t>
            </a:r>
            <a:r>
              <a:rPr lang="en-US" i="1" dirty="0"/>
              <a:t>p</a:t>
            </a:r>
            <a:r>
              <a:rPr lang="en-US" i="1" baseline="-25000" dirty="0"/>
              <a:t>b</a:t>
            </a:r>
            <a:r>
              <a:rPr lang="en-US" dirty="0"/>
              <a:t>), so the combined estimator divides g(</a:t>
            </a:r>
            <a:r>
              <a:rPr lang="en-US" i="1" dirty="0"/>
              <a:t>x</a:t>
            </a:r>
            <a:r>
              <a:rPr lang="en-US" dirty="0"/>
              <a:t>) by [</a:t>
            </a:r>
            <a:r>
              <a:rPr lang="en-US" i="1" dirty="0"/>
              <a:t>p</a:t>
            </a:r>
            <a:r>
              <a:rPr lang="en-US" i="1" baseline="-25000" dirty="0"/>
              <a:t>a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+ </a:t>
            </a:r>
            <a:r>
              <a:rPr lang="en-US" i="1" dirty="0"/>
              <a:t>p</a:t>
            </a:r>
            <a:r>
              <a:rPr lang="en-US" i="1" baseline="-25000" dirty="0"/>
              <a:t>b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)] / 2, which yields a much more reasonable sample value.  </a:t>
            </a:r>
          </a:p>
          <a:p>
            <a:endParaRPr lang="en-US" dirty="0"/>
          </a:p>
          <a:p>
            <a:r>
              <a:rPr lang="en-US" dirty="0"/>
              <a:t>I want to note that what I’m showing here is called the “balance heuristic” and is a part of a wider theory on weighted combinations of estimators proposed by </a:t>
            </a:r>
            <a:r>
              <a:rPr lang="en-US" dirty="0" err="1"/>
              <a:t>Veach</a:t>
            </a:r>
            <a:r>
              <a:rPr lang="en-US" dirty="0"/>
              <a:t> and </a:t>
            </a:r>
            <a:r>
              <a:rPr lang="en-US" dirty="0" err="1"/>
              <a:t>Guibas</a:t>
            </a:r>
            <a:r>
              <a:rPr lang="en-US" dirty="0"/>
              <a:t>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57673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Multiple Importance Sampling</a:t>
            </a: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715571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Importance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en-US" dirty="0"/>
              <a:t>Given </a:t>
            </a:r>
            <a:r>
              <a:rPr lang="cs-CZ" i="1" dirty="0"/>
              <a:t>n</a:t>
            </a:r>
            <a:r>
              <a:rPr lang="cs-CZ" dirty="0"/>
              <a:t> </a:t>
            </a:r>
            <a:r>
              <a:rPr lang="en-US" dirty="0"/>
              <a:t>sampling techniques </a:t>
            </a:r>
            <a:r>
              <a:rPr lang="cs-CZ" dirty="0"/>
              <a:t>(</a:t>
            </a:r>
            <a:r>
              <a:rPr lang="en-US" dirty="0"/>
              <a:t>i.e. pdfs</a:t>
            </a:r>
            <a:r>
              <a:rPr lang="cs-CZ" dirty="0"/>
              <a:t>) </a:t>
            </a:r>
            <a:r>
              <a:rPr lang="cs-CZ" i="1" dirty="0"/>
              <a:t>p</a:t>
            </a:r>
            <a:r>
              <a:rPr lang="cs-CZ" i="1" baseline="-25000" dirty="0"/>
              <a:t>1</a:t>
            </a:r>
            <a:r>
              <a:rPr lang="cs-CZ" dirty="0"/>
              <a:t>(x), .. , </a:t>
            </a:r>
            <a:r>
              <a:rPr lang="cs-CZ" i="1" dirty="0" err="1"/>
              <a:t>p</a:t>
            </a:r>
            <a:r>
              <a:rPr lang="cs-CZ" i="1" baseline="-25000" dirty="0" err="1"/>
              <a:t>n</a:t>
            </a:r>
            <a:r>
              <a:rPr lang="cs-CZ" dirty="0"/>
              <a:t>(x)</a:t>
            </a:r>
          </a:p>
          <a:p>
            <a:r>
              <a:rPr lang="en-US" dirty="0"/>
              <a:t>We take </a:t>
            </a:r>
            <a:r>
              <a:rPr lang="cs-CZ" i="1" dirty="0"/>
              <a:t>n</a:t>
            </a:r>
            <a:r>
              <a:rPr lang="cs-CZ" i="1" baseline="-25000" dirty="0"/>
              <a:t>i</a:t>
            </a:r>
            <a:r>
              <a:rPr lang="cs-CZ" dirty="0"/>
              <a:t> </a:t>
            </a:r>
            <a:r>
              <a:rPr lang="en-US" dirty="0"/>
              <a:t>samples </a:t>
            </a:r>
            <a:r>
              <a:rPr lang="cs-CZ" i="1" dirty="0"/>
              <a:t>X</a:t>
            </a:r>
            <a:r>
              <a:rPr lang="cs-CZ" i="1" baseline="-25000" dirty="0"/>
              <a:t>i,1</a:t>
            </a:r>
            <a:r>
              <a:rPr lang="cs-CZ" i="1" dirty="0"/>
              <a:t>, .. , </a:t>
            </a:r>
            <a:r>
              <a:rPr lang="cs-CZ" i="1" dirty="0" err="1"/>
              <a:t>X</a:t>
            </a:r>
            <a:r>
              <a:rPr lang="cs-CZ" i="1" baseline="-25000" dirty="0" err="1"/>
              <a:t>i,n</a:t>
            </a:r>
            <a:r>
              <a:rPr lang="cs-CZ" i="1" baseline="-40000" dirty="0" err="1"/>
              <a:t>i</a:t>
            </a:r>
            <a:r>
              <a:rPr lang="en-US" i="1" dirty="0"/>
              <a:t> </a:t>
            </a:r>
            <a:r>
              <a:rPr lang="en-US" dirty="0"/>
              <a:t>from each technique</a:t>
            </a:r>
            <a:endParaRPr lang="cs-CZ" dirty="0"/>
          </a:p>
          <a:p>
            <a:r>
              <a:rPr lang="en-US" b="1" dirty="0"/>
              <a:t>Combined estimator</a:t>
            </a:r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63688" y="3812733"/>
            <a:ext cx="5259164" cy="1346200"/>
            <a:chOff x="1689100" y="3365500"/>
            <a:chExt cx="5259164" cy="1346200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689100" y="3365500"/>
              <a:ext cx="5259164" cy="1346200"/>
            </a:xfrm>
            <a:prstGeom prst="rect">
              <a:avLst/>
            </a:prstGeom>
            <a:noFill/>
            <a:ln w="25400">
              <a:solidFill>
                <a:srgbClr val="B5006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78476" y="3451776"/>
              <a:ext cx="509778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" name="Straight Arrow Connector 9"/>
          <p:cNvCxnSpPr/>
          <p:nvPr/>
        </p:nvCxnSpPr>
        <p:spPr>
          <a:xfrm flipV="1">
            <a:off x="2380696" y="5014917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34426" y="5590981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sampling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techniques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8245" y="5374957"/>
            <a:ext cx="283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samples from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individual techniques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139952" y="5042009"/>
            <a:ext cx="195103" cy="3329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01820" y="2854677"/>
            <a:ext cx="2904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Combination weights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(</a:t>
            </a:r>
            <a:r>
              <a:rPr lang="en-US" dirty="0">
                <a:latin typeface="+mj-lt"/>
              </a:rPr>
              <a:t>different for each sample</a:t>
            </a:r>
            <a:r>
              <a:rPr lang="cs-CZ" dirty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>
            <a:off x="4644023" y="3501008"/>
            <a:ext cx="2310278" cy="7218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220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Unbiasedness of the combined estimator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MIS estimator is unbiased…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… provided the weighting functions sum up to 1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CG III (NPGR010) -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0018" name="Object 3">
                <a:hlinkClick r:id="" action="ppaction://ole?verb=0"/>
              </p:cNvPr>
              <p:cNvSpPr txBox="1"/>
              <p:nvPr/>
            </p:nvSpPr>
            <p:spPr bwMode="auto">
              <a:xfrm>
                <a:off x="1674813" y="2212975"/>
                <a:ext cx="5794375" cy="1144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=  …=</m:t>
                      </m:r>
                      <m:nary>
                        <m:naryPr>
                          <m:limLoc m:val="undOvr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0018" name="Object 3">
                <a:hlinkClick r:id="" action="ppaction://ole?verb=0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4813" y="2212975"/>
                <a:ext cx="5794375" cy="11445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3131840" y="4509120"/>
            <a:ext cx="2880320" cy="1080120"/>
            <a:chOff x="4572000" y="3212976"/>
            <a:chExt cx="2880320" cy="1080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bject 8">
                  <a:hlinkClick r:id="" action="ppaction://ole?verb=0"/>
                </p:cNvPr>
                <p:cNvSpPr txBox="1"/>
                <p:nvPr/>
              </p:nvSpPr>
              <p:spPr bwMode="auto">
                <a:xfrm>
                  <a:off x="4643735" y="3269506"/>
                  <a:ext cx="2692400" cy="9969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∀​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:   </m:t>
                        </m:r>
                        <m:nary>
                          <m:naryPr>
                            <m:chr m:val="∑"/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Object 8">
                  <a:hlinkClick r:id="" action="ppaction://ole?verb=0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43735" y="3269506"/>
                  <a:ext cx="2692400" cy="99695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4572000" y="3212976"/>
              <a:ext cx="2880320" cy="108012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26710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1.5|10.4|3.2|5.9|3.6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1|2.1|1.2"/>
</p:tagLst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6303</TotalTime>
  <Words>1946</Words>
  <Application>Microsoft Office PowerPoint</Application>
  <PresentationFormat>On-screen Show (4:3)</PresentationFormat>
  <Paragraphs>243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Arial</vt:lpstr>
      <vt:lpstr>Arial Black</vt:lpstr>
      <vt:lpstr>Arial CE</vt:lpstr>
      <vt:lpstr>Calibri</vt:lpstr>
      <vt:lpstr>Cambria Math</vt:lpstr>
      <vt:lpstr>Corbel</vt:lpstr>
      <vt:lpstr>Courier New</vt:lpstr>
      <vt:lpstr>Garamond</vt:lpstr>
      <vt:lpstr>Georgia</vt:lpstr>
      <vt:lpstr>Lucida Console</vt:lpstr>
      <vt:lpstr>Symbol</vt:lpstr>
      <vt:lpstr>Verdana</vt:lpstr>
      <vt:lpstr>Wingdings</vt:lpstr>
      <vt:lpstr>Wingdings 2</vt:lpstr>
      <vt:lpstr>Hrany</vt:lpstr>
      <vt:lpstr>1_Hrany</vt:lpstr>
      <vt:lpstr>Computer graphics III –  Multiple Importance Sampling</vt:lpstr>
      <vt:lpstr>Sampling of environment lighting</vt:lpstr>
      <vt:lpstr>Sampling of environment lighting</vt:lpstr>
      <vt:lpstr>Sampling of environment lighting</vt:lpstr>
      <vt:lpstr>What is wrong with using either of the two strategies alone?</vt:lpstr>
      <vt:lpstr>Notes on the previous slide</vt:lpstr>
      <vt:lpstr>Multiple Importance Sampling  </vt:lpstr>
      <vt:lpstr>Multiple Importance Sampling</vt:lpstr>
      <vt:lpstr>Unbiasedness of the combined estimator</vt:lpstr>
      <vt:lpstr>Choice of the weighting functions</vt:lpstr>
      <vt:lpstr>Balance heuristic</vt:lpstr>
      <vt:lpstr>MIS estimator with the Balance heuristic</vt:lpstr>
      <vt:lpstr>Balance heuristic</vt:lpstr>
      <vt:lpstr>MIS for direct illumination from enviro lights</vt:lpstr>
      <vt:lpstr>Application of MIS to environment light sampling </vt:lpstr>
      <vt:lpstr>Direct illumination: Two strategies</vt:lpstr>
      <vt:lpstr>MIS weight calculation</vt:lpstr>
      <vt:lpstr>MIS for enviro sampling – Algorithm</vt:lpstr>
      <vt:lpstr>MIS applied to enviro sampling</vt:lpstr>
      <vt:lpstr>MIS for direct illumination from area lights</vt:lpstr>
      <vt:lpstr>Area light sampling – Motivation</vt:lpstr>
      <vt:lpstr>MIS-based combination</vt:lpstr>
      <vt:lpstr>Area light sampling – Classic Veach’s example</vt:lpstr>
      <vt:lpstr>MIS-based combination</vt:lpstr>
      <vt:lpstr>Direct illumination: Two strategies</vt:lpstr>
      <vt:lpstr>Example PDFs</vt:lpstr>
      <vt:lpstr>Contributions of the sampling techniques</vt:lpstr>
      <vt:lpstr>Alternative MIS heuristics</vt:lpstr>
      <vt:lpstr>Alternative combination heuristics</vt:lpstr>
      <vt:lpstr>PowerPoint Presentation</vt:lpstr>
      <vt:lpstr>Other examples of MIS applications </vt:lpstr>
      <vt:lpstr>Full transport</vt:lpstr>
      <vt:lpstr>Medium transport only</vt:lpstr>
      <vt:lpstr>Previous work comparison, 1 hr</vt:lpstr>
      <vt:lpstr>Previous work comparison, 1 hr</vt:lpstr>
      <vt:lpstr>PowerPoint Presentation</vt:lpstr>
      <vt:lpstr>UPBP (our algorithm) 1 hour</vt:lpstr>
    </vt:vector>
  </TitlesOfParts>
  <Company>CTU Prague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Multiple Importance Sampling - Computer graphics III (NPGR010)</dc:title>
  <dc:creator>Jaroslav Křivánek</dc:creator>
  <cp:lastModifiedBy>Jaroslav Krivanek</cp:lastModifiedBy>
  <cp:revision>3270</cp:revision>
  <cp:lastPrinted>2017-11-22T09:27:14Z</cp:lastPrinted>
  <dcterms:created xsi:type="dcterms:W3CDTF">2006-11-17T09:10:54Z</dcterms:created>
  <dcterms:modified xsi:type="dcterms:W3CDTF">2019-11-13T14:32:08Z</dcterms:modified>
</cp:coreProperties>
</file>